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5034" r:id="rId1"/>
    <p:sldMasterId id="2147485053" r:id="rId2"/>
  </p:sldMasterIdLst>
  <p:notesMasterIdLst>
    <p:notesMasterId r:id="rId18"/>
  </p:notesMasterIdLst>
  <p:handoutMasterIdLst>
    <p:handoutMasterId r:id="rId19"/>
  </p:handoutMasterIdLst>
  <p:sldIdLst>
    <p:sldId id="510" r:id="rId3"/>
    <p:sldId id="605" r:id="rId4"/>
    <p:sldId id="606" r:id="rId5"/>
    <p:sldId id="607" r:id="rId6"/>
    <p:sldId id="608" r:id="rId7"/>
    <p:sldId id="609" r:id="rId8"/>
    <p:sldId id="610" r:id="rId9"/>
    <p:sldId id="611" r:id="rId10"/>
    <p:sldId id="612" r:id="rId11"/>
    <p:sldId id="613" r:id="rId12"/>
    <p:sldId id="614" r:id="rId13"/>
    <p:sldId id="615" r:id="rId14"/>
    <p:sldId id="616" r:id="rId15"/>
    <p:sldId id="617" r:id="rId16"/>
    <p:sldId id="509" r:id="rId17"/>
  </p:sldIdLst>
  <p:sldSz cx="9144000" cy="6858000" type="screen4x3"/>
  <p:notesSz cx="6918325" cy="9385300"/>
  <p:custShowLst>
    <p:custShow name="Custom Show 1" id="0">
      <p:sldLst/>
    </p:custShow>
  </p:custShow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2400" b="1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2400" b="1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2400" b="1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2400" b="1"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CCFF"/>
    <a:srgbClr val="CC66FF"/>
    <a:srgbClr val="66FF33"/>
    <a:srgbClr val="FFCC00"/>
    <a:srgbClr val="3333FF"/>
    <a:srgbClr val="FF0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8707" autoAdjust="0"/>
  </p:normalViewPr>
  <p:slideViewPr>
    <p:cSldViewPr snapToGrid="0" snapToObjects="1">
      <p:cViewPr>
        <p:scale>
          <a:sx n="67" d="100"/>
          <a:sy n="67" d="100"/>
        </p:scale>
        <p:origin x="-1392" y="-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1632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40402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wmv>
</file>

<file path=ppt/media/media2.wmv>
</file>

<file path=ppt/media/media3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97200" cy="477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9595" tIns="0" rIns="19595" bIns="0" numCol="1" anchor="t" anchorCtr="0" compatLnSpc="1">
            <a:prstTxWarp prst="textNoShape">
              <a:avLst/>
            </a:prstTxWarp>
          </a:bodyPr>
          <a:lstStyle>
            <a:lvl1pPr defTabSz="939800">
              <a:defRPr sz="1000" b="0" i="1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21125" y="0"/>
            <a:ext cx="2997200" cy="477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9595" tIns="0" rIns="19595" bIns="0" numCol="1" anchor="t" anchorCtr="0" compatLnSpc="1">
            <a:prstTxWarp prst="textNoShape">
              <a:avLst/>
            </a:prstTxWarp>
          </a:bodyPr>
          <a:lstStyle>
            <a:lvl1pPr algn="r" defTabSz="939800">
              <a:defRPr sz="1000" b="0" i="1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8534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35063" y="722313"/>
            <a:ext cx="4648200" cy="348615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05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22338" y="4454525"/>
            <a:ext cx="5073650" cy="42148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4708" tIns="47355" rIns="94708" bIns="4735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205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907463"/>
            <a:ext cx="2997200" cy="477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9595" tIns="0" rIns="19595" bIns="0" numCol="1" anchor="b" anchorCtr="0" compatLnSpc="1">
            <a:prstTxWarp prst="textNoShape">
              <a:avLst/>
            </a:prstTxWarp>
          </a:bodyPr>
          <a:lstStyle>
            <a:lvl1pPr defTabSz="939800">
              <a:defRPr sz="1000" b="0" i="1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21125" y="8907463"/>
            <a:ext cx="2997200" cy="477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9595" tIns="0" rIns="19595" bIns="0" numCol="1" anchor="b" anchorCtr="0" compatLnSpc="1">
            <a:prstTxWarp prst="textNoShape">
              <a:avLst/>
            </a:prstTxWarp>
          </a:bodyPr>
          <a:lstStyle>
            <a:lvl1pPr algn="r" defTabSz="939800">
              <a:defRPr sz="1000" b="0" i="1"/>
            </a:lvl1pPr>
          </a:lstStyle>
          <a:p>
            <a:pPr>
              <a:defRPr/>
            </a:pPr>
            <a:fld id="{F7E0CAF0-A662-490A-8C90-C3EE0950557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83942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2.wmv"/><Relationship Id="rId1" Type="http://schemas.microsoft.com/office/2007/relationships/media" Target="../media/media2.wmv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3.wmv"/><Relationship Id="rId1" Type="http://schemas.microsoft.com/office/2007/relationships/media" Target="../media/media3.wmv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title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153088" cy="514350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6800" y="5029200"/>
            <a:ext cx="7772400" cy="933450"/>
          </a:xfrm>
        </p:spPr>
        <p:txBody>
          <a:bodyPr anchor="b">
            <a:normAutofit/>
          </a:bodyPr>
          <a:lstStyle>
            <a:lvl1pPr algn="r">
              <a:defRPr sz="320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38400" y="5816604"/>
            <a:ext cx="6400800" cy="685800"/>
          </a:xfrm>
        </p:spPr>
        <p:txBody>
          <a:bodyPr>
            <a:normAutofit/>
          </a:bodyPr>
          <a:lstStyle>
            <a:lvl1pPr marL="0" indent="0" algn="r">
              <a:buNone/>
              <a:defRPr sz="2400">
                <a:solidFill>
                  <a:schemeClr val="tx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EB7948D-65B7-4FEC-80B5-36D7629B101D}" type="datetimeFigureOut">
              <a:rPr lang="en-US" smtClean="0"/>
              <a:pPr>
                <a:defRPr/>
              </a:pPr>
              <a:t>9/29/2014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1F46722-8C7A-4CB3-94B3-A4C4BE0540F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5153025"/>
            <a:ext cx="9144000" cy="0"/>
          </a:xfrm>
          <a:prstGeom prst="line">
            <a:avLst/>
          </a:prstGeom>
          <a:ln w="22225"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>
          <a:xfrm>
            <a:off x="0" y="6"/>
            <a:ext cx="9144000" cy="5153025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800" b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79640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4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EB7948D-65B7-4FEC-80B5-36D7629B101D}" type="datetimeFigureOut">
              <a:rPr lang="en-US" smtClean="0"/>
              <a:pPr>
                <a:defRPr/>
              </a:pPr>
              <a:t>9/29/2014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65BC04E-573D-48AE-9749-18A9B50471A9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6330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4600" y="273050"/>
            <a:ext cx="2057400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0" y="273050"/>
            <a:ext cx="426720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14600" y="1435100"/>
            <a:ext cx="2057400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948D-65B7-4FEC-80B5-36D7629B101D}" type="datetimeFigureOut">
              <a:rPr lang="en-US" smtClean="0"/>
              <a:t>9/29/2014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9AA8B-2E7A-4BBC-8FDE-CA7CF71DD3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2439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0" y="4568825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48000" y="381000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8000" y="5135563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EB7948D-65B7-4FEC-80B5-36D7629B101D}" type="datetimeFigureOut">
              <a:rPr lang="en-US" smtClean="0"/>
              <a:pPr>
                <a:defRPr/>
              </a:pPr>
              <a:t>9/29/2014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FB1CEA0-7265-48A3-A063-05E9F1459C3D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6023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EB7948D-65B7-4FEC-80B5-36D7629B101D}" type="datetimeFigureOut">
              <a:rPr lang="en-US" smtClean="0"/>
              <a:pPr>
                <a:defRPr/>
              </a:pPr>
              <a:t>9/29/2014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02E6B58-4D37-4478-A3D5-BC205BFC58BC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4351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EB7948D-65B7-4FEC-80B5-36D7629B101D}" type="datetimeFigureOut">
              <a:rPr lang="en-US" smtClean="0"/>
              <a:pPr>
                <a:defRPr/>
              </a:pPr>
              <a:t>9/29/2014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9BB05C2-2758-480C-9601-20FB27DE5F9D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4113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Agenda/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5"/>
          </p:nvPr>
        </p:nvSpPr>
        <p:spPr>
          <a:xfrm>
            <a:off x="4495800" y="1524000"/>
            <a:ext cx="4191000" cy="838200"/>
          </a:xfrm>
        </p:spPr>
        <p:txBody>
          <a:bodyPr anchor="ctr">
            <a:normAutofit/>
          </a:bodyPr>
          <a:lstStyle>
            <a:lvl1pPr marL="57150" indent="0">
              <a:buFontTx/>
              <a:buNone/>
              <a:defRPr sz="1800" baseline="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6"/>
          </p:nvPr>
        </p:nvSpPr>
        <p:spPr>
          <a:xfrm>
            <a:off x="4495800" y="2362200"/>
            <a:ext cx="4191000" cy="838200"/>
          </a:xfrm>
        </p:spPr>
        <p:txBody>
          <a:bodyPr anchor="ctr">
            <a:normAutofit/>
          </a:bodyPr>
          <a:lstStyle>
            <a:lvl1pPr marL="57150" indent="0">
              <a:buFontTx/>
              <a:buNone/>
              <a:defRPr sz="1800" baseline="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7"/>
          </p:nvPr>
        </p:nvSpPr>
        <p:spPr>
          <a:xfrm>
            <a:off x="4495800" y="3200400"/>
            <a:ext cx="4191000" cy="838200"/>
          </a:xfrm>
        </p:spPr>
        <p:txBody>
          <a:bodyPr anchor="ctr">
            <a:normAutofit/>
          </a:bodyPr>
          <a:lstStyle>
            <a:lvl1pPr marL="57150" indent="0">
              <a:buFontTx/>
              <a:buNone/>
              <a:defRPr sz="1800" baseline="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8"/>
          </p:nvPr>
        </p:nvSpPr>
        <p:spPr>
          <a:xfrm>
            <a:off x="4495800" y="4038600"/>
            <a:ext cx="4191000" cy="838200"/>
          </a:xfrm>
        </p:spPr>
        <p:txBody>
          <a:bodyPr anchor="ctr">
            <a:normAutofit/>
          </a:bodyPr>
          <a:lstStyle>
            <a:lvl1pPr marL="57150" indent="0">
              <a:buFontTx/>
              <a:buNone/>
              <a:defRPr sz="1800" baseline="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9345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wo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sz="half" idx="1"/>
          </p:nvPr>
        </p:nvSpPr>
        <p:spPr>
          <a:xfrm>
            <a:off x="2514599" y="1066800"/>
            <a:ext cx="2514599" cy="2362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1066800"/>
            <a:ext cx="3657600" cy="23622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sz="half" idx="14"/>
          </p:nvPr>
        </p:nvSpPr>
        <p:spPr>
          <a:xfrm>
            <a:off x="2514599" y="3581400"/>
            <a:ext cx="2514599" cy="2438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half" idx="15"/>
          </p:nvPr>
        </p:nvSpPr>
        <p:spPr>
          <a:xfrm>
            <a:off x="5181600" y="3581400"/>
            <a:ext cx="3657600" cy="24384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0796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hre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sz="half" idx="1"/>
          </p:nvPr>
        </p:nvSpPr>
        <p:spPr>
          <a:xfrm>
            <a:off x="2514600" y="3581400"/>
            <a:ext cx="1981200" cy="2544763"/>
          </a:xfrm>
        </p:spPr>
        <p:txBody>
          <a:bodyPr lIns="274320" tIns="0" rIns="182880">
            <a:normAutofit/>
          </a:bodyPr>
          <a:lstStyle>
            <a:lvl1pPr>
              <a:lnSpc>
                <a:spcPts val="2000"/>
              </a:lnSpc>
              <a:defRPr sz="1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half" idx="2"/>
          </p:nvPr>
        </p:nvSpPr>
        <p:spPr>
          <a:xfrm>
            <a:off x="4694904" y="3581400"/>
            <a:ext cx="1981200" cy="2544763"/>
          </a:xfrm>
        </p:spPr>
        <p:txBody>
          <a:bodyPr lIns="274320" tIns="0" rIns="182880">
            <a:normAutofit/>
          </a:bodyPr>
          <a:lstStyle>
            <a:lvl1pPr>
              <a:lnSpc>
                <a:spcPts val="2000"/>
              </a:lnSpc>
              <a:defRPr sz="1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Content Placeholder 3"/>
          <p:cNvSpPr>
            <a:spLocks noGrp="1"/>
          </p:cNvSpPr>
          <p:nvPr>
            <p:ph sz="half" idx="14"/>
          </p:nvPr>
        </p:nvSpPr>
        <p:spPr>
          <a:xfrm>
            <a:off x="6858000" y="3581400"/>
            <a:ext cx="1981199" cy="2544763"/>
          </a:xfrm>
        </p:spPr>
        <p:txBody>
          <a:bodyPr lIns="274320" tIns="0" rIns="182880">
            <a:normAutofit/>
          </a:bodyPr>
          <a:lstStyle>
            <a:lvl1pPr>
              <a:lnSpc>
                <a:spcPts val="2000"/>
              </a:lnSpc>
              <a:defRPr sz="1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half" idx="15"/>
          </p:nvPr>
        </p:nvSpPr>
        <p:spPr>
          <a:xfrm>
            <a:off x="2514600" y="1295400"/>
            <a:ext cx="1981200" cy="2209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16"/>
          </p:nvPr>
        </p:nvSpPr>
        <p:spPr>
          <a:xfrm>
            <a:off x="4694904" y="1295400"/>
            <a:ext cx="1981200" cy="2209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half" idx="17"/>
          </p:nvPr>
        </p:nvSpPr>
        <p:spPr>
          <a:xfrm>
            <a:off x="6858001" y="1295400"/>
            <a:ext cx="1981199" cy="2209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8877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lternate Light 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1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 b="0">
                <a:solidFill>
                  <a:srgbClr val="000000">
                    <a:tint val="75000"/>
                  </a:srgbClr>
                </a:solidFill>
                <a:latin typeface="Tahoma"/>
              </a:defRPr>
            </a:lvl1pPr>
          </a:lstStyle>
          <a:p>
            <a:pPr>
              <a:defRPr/>
            </a:pPr>
            <a:fld id="{6EB7948D-65B7-4FEC-80B5-36D7629B101D}" type="datetimeFigureOut">
              <a:rPr lang="en-US"/>
              <a:pPr>
                <a:defRPr/>
              </a:pPr>
              <a:t>9/29/2014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2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 b="0">
                <a:solidFill>
                  <a:srgbClr val="000000">
                    <a:tint val="75000"/>
                  </a:srgbClr>
                </a:solidFill>
                <a:latin typeface="Tahom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3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b="0">
                <a:solidFill>
                  <a:srgbClr val="000000">
                    <a:tint val="75000"/>
                  </a:srgbClr>
                </a:solidFill>
                <a:latin typeface="Tahoma"/>
              </a:defRPr>
            </a:lvl1pPr>
          </a:lstStyle>
          <a:p>
            <a:pPr>
              <a:defRPr/>
            </a:pPr>
            <a:fld id="{06A90091-23EA-4204-9044-EEEA19667FD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6535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6800" y="5029200"/>
            <a:ext cx="7772400" cy="933450"/>
          </a:xfrm>
        </p:spPr>
        <p:txBody>
          <a:bodyPr anchor="b">
            <a:normAutofit/>
          </a:bodyPr>
          <a:lstStyle>
            <a:lvl1pPr algn="r">
              <a:defRPr sz="320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38400" y="5816604"/>
            <a:ext cx="6400800" cy="685800"/>
          </a:xfrm>
        </p:spPr>
        <p:txBody>
          <a:bodyPr>
            <a:normAutofit/>
          </a:bodyPr>
          <a:lstStyle>
            <a:lvl1pPr marL="0" indent="0" algn="r">
              <a:buNone/>
              <a:defRPr sz="2400">
                <a:solidFill>
                  <a:schemeClr val="tx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948D-65B7-4FEC-80B5-36D7629B101D}" type="datetimeFigureOut">
              <a:rPr lang="en-US" smtClean="0"/>
              <a:t>9/29/2014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9AA8B-2E7A-4BBC-8FDE-CA7CF71DD3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4622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800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7206"/>
            <a:ext cx="9144000" cy="685800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0"/>
            <a:ext cx="9148195" cy="685800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400" y="4495800"/>
            <a:ext cx="4572000" cy="933450"/>
          </a:xfrm>
        </p:spPr>
        <p:txBody>
          <a:bodyPr anchor="b">
            <a:normAutofit/>
          </a:bodyPr>
          <a:lstStyle>
            <a:lvl1pPr algn="r">
              <a:defRPr sz="4000" b="1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33600" y="5334000"/>
            <a:ext cx="6400800" cy="685800"/>
          </a:xfrm>
        </p:spPr>
        <p:txBody>
          <a:bodyPr>
            <a:normAutofit/>
          </a:bodyPr>
          <a:lstStyle>
            <a:lvl1pPr marL="0" indent="0" algn="r">
              <a:buNone/>
              <a:defRPr sz="2400">
                <a:solidFill>
                  <a:schemeClr val="tx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948D-65B7-4FEC-80B5-36D7629B101D}" type="datetimeFigureOut">
              <a:rPr lang="en-US" smtClean="0"/>
              <a:t>9/29/2014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9AA8B-2E7A-4BBC-8FDE-CA7CF71DD3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434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4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400" y="4495800"/>
            <a:ext cx="4572000" cy="933450"/>
          </a:xfrm>
        </p:spPr>
        <p:txBody>
          <a:bodyPr anchor="b">
            <a:normAutofit/>
          </a:bodyPr>
          <a:lstStyle>
            <a:lvl1pPr algn="r">
              <a:defRPr sz="4000" b="1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33600" y="5334000"/>
            <a:ext cx="6400800" cy="685800"/>
          </a:xfrm>
        </p:spPr>
        <p:txBody>
          <a:bodyPr>
            <a:normAutofit/>
          </a:bodyPr>
          <a:lstStyle>
            <a:lvl1pPr marL="0" indent="0" algn="r">
              <a:buNone/>
              <a:defRPr sz="2400">
                <a:solidFill>
                  <a:schemeClr val="tx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948D-65B7-4FEC-80B5-36D7629B101D}" type="datetimeFigureOut">
              <a:rPr lang="en-US" smtClean="0"/>
              <a:t>9/29/2014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9AA8B-2E7A-4BBC-8FDE-CA7CF71DD3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8519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948D-65B7-4FEC-80B5-36D7629B101D}" type="datetimeFigureOut">
              <a:rPr lang="en-US" smtClean="0"/>
              <a:t>9/29/2014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9AA8B-2E7A-4BBC-8FDE-CA7CF71DD3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93888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ulleted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marL="171450" indent="-171450">
              <a:buFont typeface="Arial" pitchFamily="34" charset="0"/>
              <a:buChar char="•"/>
              <a:defRPr sz="2400"/>
            </a:lvl1pPr>
            <a:lvl2pPr marL="628650" indent="-171450">
              <a:buFont typeface="Arial" pitchFamily="34" charset="0"/>
              <a:buChar char="•"/>
              <a:defRPr sz="2000"/>
            </a:lvl2pPr>
            <a:lvl3pPr marL="1085850" indent="-171450">
              <a:buFont typeface="Arial" pitchFamily="34" charset="0"/>
              <a:buChar char="•"/>
              <a:defRPr sz="1800"/>
            </a:lvl3pPr>
            <a:lvl4pPr marL="1543050" indent="-171450">
              <a:buFont typeface="Arial" pitchFamily="34" charset="0"/>
              <a:buChar char="•"/>
              <a:defRPr sz="1600"/>
            </a:lvl4pPr>
            <a:lvl5pPr marL="2000250" indent="-171450">
              <a:buFont typeface="Arial" pitchFamily="34" charset="0"/>
              <a:buChar char="•"/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948D-65B7-4FEC-80B5-36D7629B101D}" type="datetimeFigureOut">
              <a:rPr lang="en-US" smtClean="0"/>
              <a:t>9/29/2014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9AA8B-2E7A-4BBC-8FDE-CA7CF71DD3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80336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Light Backgrou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948D-65B7-4FEC-80B5-36D7629B101D}" type="datetimeFigureOut">
              <a:rPr lang="en-US" smtClean="0"/>
              <a:t>9/29/2014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9AA8B-2E7A-4BBC-8FDE-CA7CF71DD3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0759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9087" y="4167187"/>
            <a:ext cx="6208713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59087" y="2667000"/>
            <a:ext cx="6208713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948D-65B7-4FEC-80B5-36D7629B101D}" type="datetimeFigureOut">
              <a:rPr lang="en-US" smtClean="0"/>
              <a:t>9/29/2014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9AA8B-2E7A-4BBC-8FDE-CA7CF71DD3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0521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4600" y="1219200"/>
            <a:ext cx="3048000" cy="4906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791200" y="1219200"/>
            <a:ext cx="3048000" cy="4906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948D-65B7-4FEC-80B5-36D7629B101D}" type="datetimeFigureOut">
              <a:rPr lang="en-US" smtClean="0"/>
              <a:t>9/29/2014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9AA8B-2E7A-4BBC-8FDE-CA7CF71DD3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40812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4600" y="1265238"/>
            <a:ext cx="304800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14600" y="1981200"/>
            <a:ext cx="3048000" cy="4144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790002" y="1265238"/>
            <a:ext cx="304919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790002" y="1981200"/>
            <a:ext cx="3049198" cy="4144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948D-65B7-4FEC-80B5-36D7629B101D}" type="datetimeFigureOut">
              <a:rPr lang="en-US" smtClean="0"/>
              <a:t>9/29/2014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9AA8B-2E7A-4BBC-8FDE-CA7CF71DD3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79059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948D-65B7-4FEC-80B5-36D7629B101D}" type="datetimeFigureOut">
              <a:rPr lang="en-US" smtClean="0"/>
              <a:t>9/29/2014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9AA8B-2E7A-4BBC-8FDE-CA7CF71DD3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63278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948D-65B7-4FEC-80B5-36D7629B101D}" type="datetimeFigureOut">
              <a:rPr lang="en-US" smtClean="0"/>
              <a:t>9/29/2014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9AA8B-2E7A-4BBC-8FDE-CA7CF71DD3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92889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4600" y="273050"/>
            <a:ext cx="2057400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0" y="273050"/>
            <a:ext cx="426720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14600" y="1435100"/>
            <a:ext cx="2057400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948D-65B7-4FEC-80B5-36D7629B101D}" type="datetimeFigureOut">
              <a:rPr lang="en-US" smtClean="0"/>
              <a:t>9/29/2014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9AA8B-2E7A-4BBC-8FDE-CA7CF71DD3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653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EB7948D-65B7-4FEC-80B5-36D7629B101D}" type="datetimeFigureOut">
              <a:rPr lang="en-US" smtClean="0"/>
              <a:pPr>
                <a:defRPr/>
              </a:pPr>
              <a:t>9/29/2014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8988F7F-2E63-412D-B9F0-25B42C6676C5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92898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0" y="4568825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48000" y="381000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8000" y="5135563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948D-65B7-4FEC-80B5-36D7629B101D}" type="datetimeFigureOut">
              <a:rPr lang="en-US" smtClean="0"/>
              <a:t>9/29/2014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9AA8B-2E7A-4BBC-8FDE-CA7CF71DD3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25160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948D-65B7-4FEC-80B5-36D7629B101D}" type="datetimeFigureOut">
              <a:rPr lang="en-US" smtClean="0"/>
              <a:t>9/29/2014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9AA8B-2E7A-4BBC-8FDE-CA7CF71DD3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1728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948D-65B7-4FEC-80B5-36D7629B101D}" type="datetimeFigureOut">
              <a:rPr lang="en-US" smtClean="0"/>
              <a:t>9/29/2014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9AA8B-2E7A-4BBC-8FDE-CA7CF71DD3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95553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/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5"/>
          </p:nvPr>
        </p:nvSpPr>
        <p:spPr>
          <a:xfrm>
            <a:off x="4495800" y="1524000"/>
            <a:ext cx="4191000" cy="838200"/>
          </a:xfrm>
        </p:spPr>
        <p:txBody>
          <a:bodyPr anchor="ctr">
            <a:normAutofit/>
          </a:bodyPr>
          <a:lstStyle>
            <a:lvl1pPr marL="57150" indent="0">
              <a:buFontTx/>
              <a:buNone/>
              <a:defRPr sz="1800" baseline="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6"/>
          </p:nvPr>
        </p:nvSpPr>
        <p:spPr>
          <a:xfrm>
            <a:off x="4495800" y="2362200"/>
            <a:ext cx="4191000" cy="838200"/>
          </a:xfrm>
        </p:spPr>
        <p:txBody>
          <a:bodyPr anchor="ctr">
            <a:normAutofit/>
          </a:bodyPr>
          <a:lstStyle>
            <a:lvl1pPr marL="57150" indent="0">
              <a:buFontTx/>
              <a:buNone/>
              <a:defRPr sz="1800" baseline="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7"/>
          </p:nvPr>
        </p:nvSpPr>
        <p:spPr>
          <a:xfrm>
            <a:off x="4495800" y="3200400"/>
            <a:ext cx="4191000" cy="838200"/>
          </a:xfrm>
        </p:spPr>
        <p:txBody>
          <a:bodyPr anchor="ctr">
            <a:normAutofit/>
          </a:bodyPr>
          <a:lstStyle>
            <a:lvl1pPr marL="57150" indent="0">
              <a:buFontTx/>
              <a:buNone/>
              <a:defRPr sz="1800" baseline="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8"/>
          </p:nvPr>
        </p:nvSpPr>
        <p:spPr>
          <a:xfrm>
            <a:off x="4495800" y="4038600"/>
            <a:ext cx="4191000" cy="838200"/>
          </a:xfrm>
        </p:spPr>
        <p:txBody>
          <a:bodyPr anchor="ctr">
            <a:normAutofit/>
          </a:bodyPr>
          <a:lstStyle>
            <a:lvl1pPr marL="57150" indent="0">
              <a:buFontTx/>
              <a:buNone/>
              <a:defRPr sz="1800" baseline="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1263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sz="half" idx="1"/>
          </p:nvPr>
        </p:nvSpPr>
        <p:spPr>
          <a:xfrm>
            <a:off x="2514599" y="1066800"/>
            <a:ext cx="2514599" cy="2362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1066800"/>
            <a:ext cx="3657600" cy="23622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sz="half" idx="14"/>
          </p:nvPr>
        </p:nvSpPr>
        <p:spPr>
          <a:xfrm>
            <a:off x="2514599" y="3581400"/>
            <a:ext cx="2514599" cy="2438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half" idx="15"/>
          </p:nvPr>
        </p:nvSpPr>
        <p:spPr>
          <a:xfrm>
            <a:off x="5181600" y="3581400"/>
            <a:ext cx="3657600" cy="24384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7492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sz="half" idx="1"/>
          </p:nvPr>
        </p:nvSpPr>
        <p:spPr>
          <a:xfrm>
            <a:off x="2514600" y="3581400"/>
            <a:ext cx="1981200" cy="2544763"/>
          </a:xfrm>
        </p:spPr>
        <p:txBody>
          <a:bodyPr lIns="274320" tIns="0" rIns="182880">
            <a:normAutofit/>
          </a:bodyPr>
          <a:lstStyle>
            <a:lvl1pPr>
              <a:lnSpc>
                <a:spcPts val="2000"/>
              </a:lnSpc>
              <a:defRPr sz="1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half" idx="2"/>
          </p:nvPr>
        </p:nvSpPr>
        <p:spPr>
          <a:xfrm>
            <a:off x="4694904" y="3581400"/>
            <a:ext cx="1981200" cy="2544763"/>
          </a:xfrm>
        </p:spPr>
        <p:txBody>
          <a:bodyPr lIns="274320" tIns="0" rIns="182880">
            <a:normAutofit/>
          </a:bodyPr>
          <a:lstStyle>
            <a:lvl1pPr>
              <a:lnSpc>
                <a:spcPts val="2000"/>
              </a:lnSpc>
              <a:defRPr sz="1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Content Placeholder 3"/>
          <p:cNvSpPr>
            <a:spLocks noGrp="1"/>
          </p:cNvSpPr>
          <p:nvPr>
            <p:ph sz="half" idx="14"/>
          </p:nvPr>
        </p:nvSpPr>
        <p:spPr>
          <a:xfrm>
            <a:off x="6858000" y="3581400"/>
            <a:ext cx="1981199" cy="2544763"/>
          </a:xfrm>
        </p:spPr>
        <p:txBody>
          <a:bodyPr lIns="274320" tIns="0" rIns="182880">
            <a:normAutofit/>
          </a:bodyPr>
          <a:lstStyle>
            <a:lvl1pPr>
              <a:lnSpc>
                <a:spcPts val="2000"/>
              </a:lnSpc>
              <a:defRPr sz="1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half" idx="15"/>
          </p:nvPr>
        </p:nvSpPr>
        <p:spPr>
          <a:xfrm>
            <a:off x="2514600" y="1295400"/>
            <a:ext cx="1981200" cy="2209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16"/>
          </p:nvPr>
        </p:nvSpPr>
        <p:spPr>
          <a:xfrm>
            <a:off x="4694904" y="1295400"/>
            <a:ext cx="1981200" cy="2209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half" idx="17"/>
          </p:nvPr>
        </p:nvSpPr>
        <p:spPr>
          <a:xfrm>
            <a:off x="6858001" y="1295400"/>
            <a:ext cx="1981199" cy="2209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8434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ulleted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marL="171450" indent="-171450">
              <a:buFont typeface="Arial" pitchFamily="34" charset="0"/>
              <a:buChar char="•"/>
              <a:defRPr sz="2400"/>
            </a:lvl1pPr>
            <a:lvl2pPr marL="628650" indent="-171450">
              <a:buFont typeface="Arial" pitchFamily="34" charset="0"/>
              <a:buChar char="•"/>
              <a:defRPr sz="2000"/>
            </a:lvl2pPr>
            <a:lvl3pPr marL="1085850" indent="-171450">
              <a:buFont typeface="Arial" pitchFamily="34" charset="0"/>
              <a:buChar char="•"/>
              <a:defRPr sz="1800"/>
            </a:lvl3pPr>
            <a:lvl4pPr marL="1543050" indent="-171450">
              <a:buFont typeface="Arial" pitchFamily="34" charset="0"/>
              <a:buChar char="•"/>
              <a:defRPr sz="1600"/>
            </a:lvl4pPr>
            <a:lvl5pPr marL="2000250" indent="-171450">
              <a:buFont typeface="Arial" pitchFamily="34" charset="0"/>
              <a:buChar char="•"/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EB7948D-65B7-4FEC-80B5-36D7629B101D}" type="datetimeFigureOut">
              <a:rPr lang="en-US" smtClean="0"/>
              <a:pPr>
                <a:defRPr/>
              </a:pPr>
              <a:t>9/29/2014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512D2D3-C3C4-49C4-B8D8-5B1E86C3473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6323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Light Backgrou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948D-65B7-4FEC-80B5-36D7629B101D}" type="datetimeFigureOut">
              <a:rPr lang="en-US" smtClean="0"/>
              <a:t>9/29/2014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9AA8B-2E7A-4BBC-8FDE-CA7CF71DD3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8963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9087" y="4167187"/>
            <a:ext cx="6208713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59087" y="2667000"/>
            <a:ext cx="6208713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EB7948D-65B7-4FEC-80B5-36D7629B101D}" type="datetimeFigureOut">
              <a:rPr lang="en-US" smtClean="0"/>
              <a:pPr>
                <a:defRPr/>
              </a:pPr>
              <a:t>9/29/2014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A591933-2576-4B83-8ABF-E2EDEFD1D137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172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4600" y="1219200"/>
            <a:ext cx="3048000" cy="4906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791200" y="1219200"/>
            <a:ext cx="3048000" cy="4906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EB7948D-65B7-4FEC-80B5-36D7629B101D}" type="datetimeFigureOut">
              <a:rPr lang="en-US" smtClean="0"/>
              <a:pPr>
                <a:defRPr/>
              </a:pPr>
              <a:t>9/29/2014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4CEBE85-9679-4CF7-A18E-320B01596479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033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4600" y="1265238"/>
            <a:ext cx="304800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14600" y="1981200"/>
            <a:ext cx="3048000" cy="4144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790002" y="1265238"/>
            <a:ext cx="304919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790002" y="1981200"/>
            <a:ext cx="3049198" cy="4144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EB7948D-65B7-4FEC-80B5-36D7629B101D}" type="datetimeFigureOut">
              <a:rPr lang="en-US" smtClean="0"/>
              <a:pPr>
                <a:defRPr/>
              </a:pPr>
              <a:t>9/29/2014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76F2C1A-0987-41B8-A7E7-1FF1BD3CDAE8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466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EB7948D-65B7-4FEC-80B5-36D7629B101D}" type="datetimeFigureOut">
              <a:rPr lang="en-US" smtClean="0"/>
              <a:pPr>
                <a:defRPr/>
              </a:pPr>
              <a:t>9/29/2014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9C2A305-9856-42C3-A1E9-FE7455363FDC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2008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video" Target="../media/media1.wmv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microsoft.com/office/2007/relationships/media" Target="../media/media1.wmv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31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30.xml"/><Relationship Id="rId17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0.xml"/><Relationship Id="rId16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28.xml"/><Relationship Id="rId19" Type="http://schemas.openxmlformats.org/officeDocument/2006/relationships/image" Target="../media/image4.png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accent1">
                <a:lumMod val="0"/>
                <a:lumOff val="100000"/>
              </a:schemeClr>
            </a:gs>
            <a:gs pos="44000">
              <a:schemeClr val="bg1">
                <a:lumMod val="12000"/>
                <a:lumOff val="88000"/>
              </a:schemeClr>
            </a:gs>
            <a:gs pos="100000">
              <a:schemeClr val="accent1">
                <a:lumMod val="67000"/>
                <a:lumOff val="33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762000" y="0"/>
            <a:ext cx="2381250" cy="685800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0800" y="274638"/>
            <a:ext cx="6248400" cy="7921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90800" y="1219200"/>
            <a:ext cx="6248400" cy="4906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B7948D-65B7-4FEC-80B5-36D7629B101D}" type="datetimeFigureOut">
              <a:rPr lang="en-US" smtClean="0"/>
              <a:t>9/29/2014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99AA8B-2E7A-4BBC-8FDE-CA7CF71DD330}" type="slidenum">
              <a:rPr lang="en-US" smtClean="0"/>
              <a:t>‹#›</a:t>
            </a:fld>
            <a:endParaRPr lang="en-US"/>
          </a:p>
        </p:txBody>
      </p:sp>
      <p:pic>
        <p:nvPicPr>
          <p:cNvPr id="15" name="slide.mov">
            <a:hlinkClick r:id="" action="ppaction://media"/>
          </p:cNvPr>
          <p:cNvPicPr>
            <a:picLocks noChangeAspect="1"/>
          </p:cNvPicPr>
          <p:nvPr>
            <a:videoFile r:link="rId21"/>
            <p:extLst>
              <p:ext uri="{DAA4B4D4-6D71-4841-9C94-3DE7FCFB9230}">
                <p14:media xmlns:p14="http://schemas.microsoft.com/office/powerpoint/2010/main" r:embed="rId20"/>
              </p:ext>
            </p:extLst>
          </p:nvPr>
        </p:nvPicPr>
        <p:blipFill>
          <a:blip r:embed="rId22"/>
          <a:stretch>
            <a:fillRect/>
          </a:stretch>
        </p:blipFill>
        <p:spPr>
          <a:xfrm>
            <a:off x="0" y="2458"/>
            <a:ext cx="2381250" cy="6858000"/>
          </a:xfrm>
          <a:prstGeom prst="rect">
            <a:avLst/>
          </a:prstGeom>
        </p:spPr>
      </p:pic>
      <p:cxnSp>
        <p:nvCxnSpPr>
          <p:cNvPr id="9" name="Straight Connector 8"/>
          <p:cNvCxnSpPr/>
          <p:nvPr userDrawn="1"/>
        </p:nvCxnSpPr>
        <p:spPr>
          <a:xfrm>
            <a:off x="0" y="5438775"/>
            <a:ext cx="9144000" cy="0"/>
          </a:xfrm>
          <a:prstGeom prst="line">
            <a:avLst/>
          </a:prstGeom>
          <a:ln w="22225"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>
          <a:xfrm>
            <a:off x="0" y="5438782"/>
            <a:ext cx="9144000" cy="1419225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800" b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8963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035" r:id="rId1"/>
    <p:sldLayoutId id="2147485036" r:id="rId2"/>
    <p:sldLayoutId id="2147485037" r:id="rId3"/>
    <p:sldLayoutId id="2147485038" r:id="rId4"/>
    <p:sldLayoutId id="2147485039" r:id="rId5"/>
    <p:sldLayoutId id="2147485040" r:id="rId6"/>
    <p:sldLayoutId id="2147485041" r:id="rId7"/>
    <p:sldLayoutId id="2147485042" r:id="rId8"/>
    <p:sldLayoutId id="2147485043" r:id="rId9"/>
    <p:sldLayoutId id="2147485044" r:id="rId10"/>
    <p:sldLayoutId id="2147485045" r:id="rId11"/>
    <p:sldLayoutId id="2147485046" r:id="rId12"/>
    <p:sldLayoutId id="2147485047" r:id="rId13"/>
    <p:sldLayoutId id="2147485048" r:id="rId14"/>
    <p:sldLayoutId id="2147485049" r:id="rId15"/>
    <p:sldLayoutId id="2147485050" r:id="rId16"/>
    <p:sldLayoutId id="2147485051" r:id="rId17"/>
    <p:sldLayoutId id="2147485052" r:id="rId18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4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</p:childTnLst>
        </p:cTn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chemeClr val="tx2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buFontTx/>
        <a:buNone/>
        <a:defRPr sz="20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spcBef>
          <a:spcPct val="20000"/>
        </a:spcBef>
        <a:buFontTx/>
        <a:buNone/>
        <a:defRPr sz="20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spcBef>
          <a:spcPct val="20000"/>
        </a:spcBef>
        <a:buFontTx/>
        <a:buNone/>
        <a:defRPr sz="20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spcBef>
          <a:spcPct val="20000"/>
        </a:spcBef>
        <a:buFontTx/>
        <a:buNone/>
        <a:defRPr sz="20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spcBef>
          <a:spcPct val="20000"/>
        </a:spcBef>
        <a:buFontTx/>
        <a:buNone/>
        <a:defRPr sz="20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accent1">
                <a:lumMod val="0"/>
                <a:lumOff val="100000"/>
              </a:schemeClr>
            </a:gs>
            <a:gs pos="44000">
              <a:schemeClr val="bg1">
                <a:lumMod val="12000"/>
                <a:lumOff val="88000"/>
              </a:schemeClr>
            </a:gs>
            <a:gs pos="100000">
              <a:schemeClr val="accent1">
                <a:lumMod val="67000"/>
                <a:lumOff val="33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381250" cy="685800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762000" y="0"/>
            <a:ext cx="2381250" cy="685800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0800" y="274638"/>
            <a:ext cx="6248400" cy="7921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90800" y="1219200"/>
            <a:ext cx="6248400" cy="4906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B7948D-65B7-4FEC-80B5-36D7629B101D}" type="datetimeFigureOut">
              <a:rPr lang="en-US" smtClean="0"/>
              <a:t>9/29/2014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99AA8B-2E7A-4BBC-8FDE-CA7CF71DD3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5219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054" r:id="rId1"/>
    <p:sldLayoutId id="2147485055" r:id="rId2"/>
    <p:sldLayoutId id="2147485056" r:id="rId3"/>
    <p:sldLayoutId id="2147485057" r:id="rId4"/>
    <p:sldLayoutId id="2147485058" r:id="rId5"/>
    <p:sldLayoutId id="2147485059" r:id="rId6"/>
    <p:sldLayoutId id="2147485060" r:id="rId7"/>
    <p:sldLayoutId id="2147485061" r:id="rId8"/>
    <p:sldLayoutId id="2147485062" r:id="rId9"/>
    <p:sldLayoutId id="2147485063" r:id="rId10"/>
    <p:sldLayoutId id="2147485064" r:id="rId11"/>
    <p:sldLayoutId id="2147485065" r:id="rId12"/>
    <p:sldLayoutId id="2147485066" r:id="rId13"/>
    <p:sldLayoutId id="2147485067" r:id="rId14"/>
    <p:sldLayoutId id="2147485068" r:id="rId15"/>
    <p:sldLayoutId id="2147485069" r:id="rId16"/>
    <p:sldLayoutId id="2147485070" r:id="rId17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chemeClr val="tx2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buFontTx/>
        <a:buNone/>
        <a:defRPr sz="20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spcBef>
          <a:spcPct val="20000"/>
        </a:spcBef>
        <a:buFontTx/>
        <a:buNone/>
        <a:defRPr sz="20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spcBef>
          <a:spcPct val="20000"/>
        </a:spcBef>
        <a:buFontTx/>
        <a:buNone/>
        <a:defRPr sz="20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spcBef>
          <a:spcPct val="20000"/>
        </a:spcBef>
        <a:buFontTx/>
        <a:buNone/>
        <a:defRPr sz="20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spcBef>
          <a:spcPct val="20000"/>
        </a:spcBef>
        <a:buFontTx/>
        <a:buNone/>
        <a:defRPr sz="20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042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3733800"/>
            <a:ext cx="3276600" cy="3276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6800" y="4890650"/>
            <a:ext cx="7772400" cy="93345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sz="2800" dirty="0" smtClean="0"/>
              <a:t>C++: Arrays</a:t>
            </a:r>
            <a:endParaRPr lang="en-US" sz="2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Presenter: Dr. Ha Viet </a:t>
            </a:r>
            <a:r>
              <a:rPr lang="en-US" dirty="0" err="1" smtClean="0"/>
              <a:t>Uyen</a:t>
            </a:r>
            <a:r>
              <a:rPr lang="en-US" dirty="0" smtClean="0"/>
              <a:t> </a:t>
            </a:r>
            <a:r>
              <a:rPr lang="en-US" dirty="0" err="1" smtClean="0"/>
              <a:t>Synh</a:t>
            </a:r>
            <a:r>
              <a:rPr lang="en-US" dirty="0" smtClean="0"/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sz="2800" dirty="0" smtClean="0"/>
              <a:t>Initialize </a:t>
            </a:r>
            <a:r>
              <a:rPr lang="vi-VN" sz="2800" dirty="0" smtClean="0"/>
              <a:t>a Multiple-Subscripted Array</a:t>
            </a:r>
            <a:endParaRPr lang="vi-VN" sz="2800" dirty="0"/>
          </a:p>
        </p:txBody>
      </p:sp>
      <p:pic>
        <p:nvPicPr>
          <p:cNvPr id="2355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2400" y="2185403"/>
            <a:ext cx="4576763" cy="9159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2F4D71"/>
                  </a:outerShdw>
                </a:effectLst>
              </a14:hiddenEffects>
            </a:ext>
          </a:extLst>
        </p:spPr>
      </p:pic>
      <p:pic>
        <p:nvPicPr>
          <p:cNvPr id="2355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2400" y="1321803"/>
            <a:ext cx="6376988" cy="7413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2F4D71"/>
                  </a:outerShdw>
                </a:effectLst>
              </a14:hiddenEffects>
            </a:ext>
          </a:extLst>
        </p:spPr>
      </p:pic>
      <p:sp>
        <p:nvSpPr>
          <p:cNvPr id="23557" name="Rectangle 3"/>
          <p:cNvSpPr txBox="1">
            <a:spLocks noChangeArrowheads="1"/>
          </p:cNvSpPr>
          <p:nvPr/>
        </p:nvSpPr>
        <p:spPr bwMode="auto">
          <a:xfrm>
            <a:off x="2572400" y="3115245"/>
            <a:ext cx="5375275" cy="3384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5pPr>
            <a:lvl6pPr marL="2514600" indent="-228600" eaLnBrk="0" fontAlgn="base" latinLnBrk="1" hangingPunct="0">
              <a:spcBef>
                <a:spcPct val="20000"/>
              </a:spcBef>
              <a:spcAft>
                <a:spcPct val="0"/>
              </a:spcAft>
              <a:buChar char="•"/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6pPr>
            <a:lvl7pPr marL="2971800" indent="-228600" eaLnBrk="0" fontAlgn="base" latinLnBrk="1" hangingPunct="0">
              <a:spcBef>
                <a:spcPct val="20000"/>
              </a:spcBef>
              <a:spcAft>
                <a:spcPct val="0"/>
              </a:spcAft>
              <a:buChar char="•"/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7pPr>
            <a:lvl8pPr marL="3429000" indent="-228600" eaLnBrk="0" fontAlgn="base" latinLnBrk="1" hangingPunct="0">
              <a:spcBef>
                <a:spcPct val="20000"/>
              </a:spcBef>
              <a:spcAft>
                <a:spcPct val="0"/>
              </a:spcAft>
              <a:buChar char="•"/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8pPr>
            <a:lvl9pPr marL="3886200" indent="-228600" eaLnBrk="0" fontAlgn="base" latinLnBrk="1" hangingPunct="0">
              <a:spcBef>
                <a:spcPct val="20000"/>
              </a:spcBef>
              <a:spcAft>
                <a:spcPct val="0"/>
              </a:spcAft>
              <a:buChar char="•"/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9pPr>
          </a:lstStyle>
          <a:p>
            <a:pPr>
              <a:spcBef>
                <a:spcPts val="1200"/>
              </a:spcBef>
              <a:buSzPct val="80000"/>
              <a:buFontTx/>
              <a:buNone/>
            </a:pPr>
            <a:r>
              <a:rPr lang="en-US" sz="1400" b="1" dirty="0" err="1">
                <a:latin typeface="Courier New" pitchFamily="49" charset="0"/>
                <a:cs typeface="Arial" charset="0"/>
              </a:rPr>
              <a:t>const</a:t>
            </a:r>
            <a:r>
              <a:rPr lang="en-US" sz="1400" b="1" dirty="0">
                <a:latin typeface="Courier New" pitchFamily="49" charset="0"/>
                <a:cs typeface="Arial" charset="0"/>
              </a:rPr>
              <a:t> </a:t>
            </a:r>
            <a:r>
              <a:rPr lang="en-US" sz="1400" b="1" dirty="0" err="1">
                <a:latin typeface="Courier New" pitchFamily="49" charset="0"/>
                <a:cs typeface="Arial" charset="0"/>
              </a:rPr>
              <a:t>int</a:t>
            </a:r>
            <a:r>
              <a:rPr lang="en-US" sz="1400" b="1" dirty="0">
                <a:latin typeface="Courier New" pitchFamily="49" charset="0"/>
                <a:cs typeface="Arial" charset="0"/>
              </a:rPr>
              <a:t> </a:t>
            </a:r>
            <a:r>
              <a:rPr lang="en-US" sz="1400" b="1" dirty="0" err="1">
                <a:latin typeface="Courier New" pitchFamily="49" charset="0"/>
                <a:cs typeface="Arial" charset="0"/>
              </a:rPr>
              <a:t>NumStudents</a:t>
            </a:r>
            <a:r>
              <a:rPr lang="en-US" sz="1400" b="1" dirty="0">
                <a:latin typeface="Courier New" pitchFamily="49" charset="0"/>
                <a:cs typeface="Arial" charset="0"/>
              </a:rPr>
              <a:t> = 10;</a:t>
            </a:r>
          </a:p>
          <a:p>
            <a:pPr>
              <a:spcBef>
                <a:spcPts val="1200"/>
              </a:spcBef>
              <a:buSzPct val="80000"/>
              <a:buFontTx/>
              <a:buNone/>
            </a:pPr>
            <a:r>
              <a:rPr lang="en-US" sz="1400" b="1" dirty="0" err="1">
                <a:latin typeface="Courier New" pitchFamily="49" charset="0"/>
                <a:cs typeface="Arial" charset="0"/>
              </a:rPr>
              <a:t>const</a:t>
            </a:r>
            <a:r>
              <a:rPr lang="en-US" sz="1400" b="1" dirty="0">
                <a:latin typeface="Courier New" pitchFamily="49" charset="0"/>
                <a:cs typeface="Arial" charset="0"/>
              </a:rPr>
              <a:t> </a:t>
            </a:r>
            <a:r>
              <a:rPr lang="en-US" sz="1400" b="1" dirty="0" err="1">
                <a:latin typeface="Courier New" pitchFamily="49" charset="0"/>
                <a:cs typeface="Arial" charset="0"/>
              </a:rPr>
              <a:t>int</a:t>
            </a:r>
            <a:r>
              <a:rPr lang="en-US" sz="1400" b="1" dirty="0">
                <a:latin typeface="Courier New" pitchFamily="49" charset="0"/>
                <a:cs typeface="Arial" charset="0"/>
              </a:rPr>
              <a:t> </a:t>
            </a:r>
            <a:r>
              <a:rPr lang="en-US" sz="1400" b="1" dirty="0" err="1">
                <a:latin typeface="Courier New" pitchFamily="49" charset="0"/>
                <a:cs typeface="Arial" charset="0"/>
              </a:rPr>
              <a:t>NumHW</a:t>
            </a:r>
            <a:r>
              <a:rPr lang="en-US" sz="1400" b="1" dirty="0">
                <a:latin typeface="Courier New" pitchFamily="49" charset="0"/>
                <a:cs typeface="Arial" charset="0"/>
              </a:rPr>
              <a:t> = 3;</a:t>
            </a:r>
          </a:p>
          <a:p>
            <a:pPr>
              <a:spcBef>
                <a:spcPts val="1200"/>
              </a:spcBef>
              <a:buSzPct val="80000"/>
              <a:buFontTx/>
              <a:buNone/>
            </a:pPr>
            <a:r>
              <a:rPr lang="en-US" sz="1400" b="1" dirty="0">
                <a:latin typeface="Courier New" pitchFamily="49" charset="0"/>
                <a:cs typeface="Arial" charset="0"/>
              </a:rPr>
              <a:t>double grades[</a:t>
            </a:r>
            <a:r>
              <a:rPr lang="en-US" sz="1400" b="1" dirty="0" err="1">
                <a:latin typeface="Courier New" pitchFamily="49" charset="0"/>
                <a:cs typeface="Arial" charset="0"/>
              </a:rPr>
              <a:t>NumStudents</a:t>
            </a:r>
            <a:r>
              <a:rPr lang="en-US" sz="1400" b="1" dirty="0">
                <a:latin typeface="Courier New" pitchFamily="49" charset="0"/>
                <a:cs typeface="Arial" charset="0"/>
              </a:rPr>
              <a:t>][</a:t>
            </a:r>
            <a:r>
              <a:rPr lang="en-US" sz="1400" b="1" dirty="0" err="1">
                <a:latin typeface="Courier New" pitchFamily="49" charset="0"/>
                <a:cs typeface="Arial" charset="0"/>
              </a:rPr>
              <a:t>NumHW</a:t>
            </a:r>
            <a:r>
              <a:rPr lang="en-US" sz="1400" b="1" dirty="0">
                <a:latin typeface="Courier New" pitchFamily="49" charset="0"/>
                <a:cs typeface="Arial" charset="0"/>
              </a:rPr>
              <a:t>];</a:t>
            </a:r>
          </a:p>
          <a:p>
            <a:pPr>
              <a:spcBef>
                <a:spcPts val="1200"/>
              </a:spcBef>
              <a:buSzPct val="80000"/>
              <a:buFontTx/>
              <a:buNone/>
            </a:pPr>
            <a:r>
              <a:rPr lang="en-US" sz="1400" b="1" dirty="0">
                <a:latin typeface="Courier New" pitchFamily="49" charset="0"/>
                <a:cs typeface="Arial" charset="0"/>
              </a:rPr>
              <a:t>for (</a:t>
            </a:r>
            <a:r>
              <a:rPr lang="en-US" sz="1400" b="1" dirty="0" err="1">
                <a:latin typeface="Courier New" pitchFamily="49" charset="0"/>
                <a:cs typeface="Arial" charset="0"/>
              </a:rPr>
              <a:t>int</a:t>
            </a:r>
            <a:r>
              <a:rPr lang="en-US" sz="1400" b="1" dirty="0">
                <a:latin typeface="Courier New" pitchFamily="49" charset="0"/>
                <a:cs typeface="Arial" charset="0"/>
              </a:rPr>
              <a:t> </a:t>
            </a:r>
            <a:r>
              <a:rPr lang="en-US" sz="1400" b="1" dirty="0" err="1">
                <a:latin typeface="Courier New" pitchFamily="49" charset="0"/>
                <a:cs typeface="Arial" charset="0"/>
              </a:rPr>
              <a:t>i</a:t>
            </a:r>
            <a:r>
              <a:rPr lang="en-US" sz="1400" b="1" dirty="0">
                <a:latin typeface="Courier New" pitchFamily="49" charset="0"/>
                <a:cs typeface="Arial" charset="0"/>
              </a:rPr>
              <a:t>=0;i&lt;</a:t>
            </a:r>
            <a:r>
              <a:rPr lang="en-US" sz="1400" b="1" dirty="0" err="1">
                <a:latin typeface="Courier New" pitchFamily="49" charset="0"/>
                <a:cs typeface="Arial" charset="0"/>
              </a:rPr>
              <a:t>NumStudents;i</a:t>
            </a:r>
            <a:r>
              <a:rPr lang="en-US" sz="1400" b="1" dirty="0">
                <a:latin typeface="Courier New" pitchFamily="49" charset="0"/>
                <a:cs typeface="Arial" charset="0"/>
              </a:rPr>
              <a:t>++) {</a:t>
            </a:r>
          </a:p>
          <a:p>
            <a:pPr>
              <a:spcBef>
                <a:spcPts val="1200"/>
              </a:spcBef>
              <a:buSzPct val="80000"/>
              <a:buFontTx/>
              <a:buNone/>
            </a:pPr>
            <a:r>
              <a:rPr lang="en-US" sz="1400" b="1" dirty="0">
                <a:latin typeface="Courier New" pitchFamily="49" charset="0"/>
                <a:cs typeface="Arial" charset="0"/>
              </a:rPr>
              <a:t>	for (</a:t>
            </a:r>
            <a:r>
              <a:rPr lang="en-US" sz="1400" b="1" dirty="0" err="1">
                <a:latin typeface="Courier New" pitchFamily="49" charset="0"/>
                <a:cs typeface="Arial" charset="0"/>
              </a:rPr>
              <a:t>int</a:t>
            </a:r>
            <a:r>
              <a:rPr lang="en-US" sz="1400" b="1" dirty="0">
                <a:latin typeface="Courier New" pitchFamily="49" charset="0"/>
                <a:cs typeface="Arial" charset="0"/>
              </a:rPr>
              <a:t> j=0;j&lt;</a:t>
            </a:r>
            <a:r>
              <a:rPr lang="en-US" sz="1400" b="1" dirty="0" err="1">
                <a:latin typeface="Courier New" pitchFamily="49" charset="0"/>
                <a:cs typeface="Arial" charset="0"/>
              </a:rPr>
              <a:t>NumHW;j</a:t>
            </a:r>
            <a:r>
              <a:rPr lang="en-US" sz="1400" b="1" dirty="0">
                <a:latin typeface="Courier New" pitchFamily="49" charset="0"/>
                <a:cs typeface="Arial" charset="0"/>
              </a:rPr>
              <a:t>++) {</a:t>
            </a:r>
          </a:p>
          <a:p>
            <a:pPr>
              <a:spcBef>
                <a:spcPts val="1200"/>
              </a:spcBef>
              <a:buSzPct val="80000"/>
              <a:buFontTx/>
              <a:buNone/>
            </a:pPr>
            <a:r>
              <a:rPr lang="en-US" sz="1400" b="1" dirty="0">
                <a:latin typeface="Courier New" pitchFamily="49" charset="0"/>
                <a:cs typeface="Arial" charset="0"/>
              </a:rPr>
              <a:t>		</a:t>
            </a:r>
            <a:r>
              <a:rPr lang="en-US" sz="1400" b="1" dirty="0" err="1">
                <a:latin typeface="Courier New" pitchFamily="49" charset="0"/>
                <a:cs typeface="Arial" charset="0"/>
              </a:rPr>
              <a:t>cout</a:t>
            </a:r>
            <a:r>
              <a:rPr lang="en-US" sz="1400" b="1" dirty="0">
                <a:latin typeface="Courier New" pitchFamily="49" charset="0"/>
                <a:cs typeface="Arial" charset="0"/>
              </a:rPr>
              <a:t> &lt;&lt; “Enter HW “ &lt;&lt; j &lt;&lt; </a:t>
            </a:r>
          </a:p>
          <a:p>
            <a:pPr>
              <a:spcBef>
                <a:spcPts val="1200"/>
              </a:spcBef>
              <a:buSzPct val="80000"/>
              <a:buFontTx/>
              <a:buNone/>
            </a:pPr>
            <a:r>
              <a:rPr lang="en-US" sz="1400" b="1" dirty="0">
                <a:latin typeface="Courier New" pitchFamily="49" charset="0"/>
                <a:cs typeface="Arial" charset="0"/>
              </a:rPr>
              <a:t>		  “ Grade for student number “ &lt;&lt; </a:t>
            </a:r>
            <a:r>
              <a:rPr lang="en-US" sz="1400" b="1" dirty="0" err="1">
                <a:latin typeface="Courier New" pitchFamily="49" charset="0"/>
                <a:cs typeface="Arial" charset="0"/>
              </a:rPr>
              <a:t>i</a:t>
            </a:r>
            <a:r>
              <a:rPr lang="en-US" sz="1400" b="1" dirty="0">
                <a:latin typeface="Courier New" pitchFamily="49" charset="0"/>
                <a:cs typeface="Arial" charset="0"/>
              </a:rPr>
              <a:t>&lt;&lt; </a:t>
            </a:r>
            <a:r>
              <a:rPr lang="en-US" sz="1400" b="1" dirty="0" err="1">
                <a:latin typeface="Courier New" pitchFamily="49" charset="0"/>
                <a:cs typeface="Arial" charset="0"/>
              </a:rPr>
              <a:t>endl</a:t>
            </a:r>
            <a:r>
              <a:rPr lang="en-US" sz="1400" b="1" dirty="0">
                <a:latin typeface="Courier New" pitchFamily="49" charset="0"/>
                <a:cs typeface="Arial" charset="0"/>
              </a:rPr>
              <a:t>;</a:t>
            </a:r>
          </a:p>
          <a:p>
            <a:pPr>
              <a:spcBef>
                <a:spcPts val="1200"/>
              </a:spcBef>
              <a:buSzPct val="80000"/>
              <a:buFontTx/>
              <a:buNone/>
            </a:pPr>
            <a:r>
              <a:rPr lang="en-US" sz="1400" b="1" dirty="0">
                <a:latin typeface="Courier New" pitchFamily="49" charset="0"/>
                <a:cs typeface="Arial" charset="0"/>
              </a:rPr>
              <a:t>		</a:t>
            </a:r>
            <a:r>
              <a:rPr lang="en-US" sz="1400" b="1" dirty="0" err="1">
                <a:latin typeface="Courier New" pitchFamily="49" charset="0"/>
                <a:cs typeface="Arial" charset="0"/>
              </a:rPr>
              <a:t>cin</a:t>
            </a:r>
            <a:r>
              <a:rPr lang="en-US" sz="1400" b="1" dirty="0">
                <a:latin typeface="Courier New" pitchFamily="49" charset="0"/>
                <a:cs typeface="Arial" charset="0"/>
              </a:rPr>
              <a:t> &gt;&gt; grades[</a:t>
            </a:r>
            <a:r>
              <a:rPr lang="en-US" sz="1400" b="1" dirty="0" err="1">
                <a:latin typeface="Courier New" pitchFamily="49" charset="0"/>
                <a:cs typeface="Arial" charset="0"/>
              </a:rPr>
              <a:t>i</a:t>
            </a:r>
            <a:r>
              <a:rPr lang="en-US" sz="1400" b="1" dirty="0">
                <a:latin typeface="Courier New" pitchFamily="49" charset="0"/>
                <a:cs typeface="Arial" charset="0"/>
              </a:rPr>
              <a:t>][j];</a:t>
            </a:r>
          </a:p>
          <a:p>
            <a:pPr>
              <a:spcBef>
                <a:spcPts val="1200"/>
              </a:spcBef>
              <a:buSzPct val="80000"/>
              <a:buFontTx/>
              <a:buNone/>
            </a:pPr>
            <a:r>
              <a:rPr lang="en-US" sz="1400" b="1" dirty="0">
                <a:latin typeface="Courier New" pitchFamily="49" charset="0"/>
                <a:cs typeface="Arial" charset="0"/>
              </a:rPr>
              <a:t>	}</a:t>
            </a:r>
          </a:p>
          <a:p>
            <a:pPr>
              <a:spcBef>
                <a:spcPts val="1200"/>
              </a:spcBef>
              <a:buSzPct val="80000"/>
              <a:buFontTx/>
              <a:buNone/>
            </a:pPr>
            <a:r>
              <a:rPr lang="en-US" sz="1400" b="1" dirty="0">
                <a:latin typeface="Courier New" pitchFamily="49" charset="0"/>
                <a:cs typeface="Arial" charset="0"/>
              </a:rPr>
              <a:t>}</a:t>
            </a:r>
          </a:p>
          <a:p>
            <a:pPr>
              <a:spcBef>
                <a:spcPts val="1200"/>
              </a:spcBef>
              <a:buSzPct val="80000"/>
              <a:buFontTx/>
              <a:buNone/>
            </a:pPr>
            <a:r>
              <a:rPr lang="en-US" sz="1400" b="1" dirty="0">
                <a:latin typeface="Courier New" pitchFamily="49" charset="0"/>
                <a:cs typeface="Arial" charset="0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555565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Exercise 1</a:t>
            </a:r>
            <a:endParaRPr lang="vi-VN" dirty="0"/>
          </a:p>
        </p:txBody>
      </p:sp>
      <p:sp>
        <p:nvSpPr>
          <p:cNvPr id="2457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Arial" charset="0"/>
                <a:ea typeface="맑은 고딕" pitchFamily="34" charset="-127"/>
                <a:cs typeface="Arial" charset="0"/>
              </a:rPr>
              <a:t>Use a single-subscripted array to solve the following problem.</a:t>
            </a:r>
          </a:p>
          <a:p>
            <a:r>
              <a:rPr lang="en-US" dirty="0" smtClean="0">
                <a:latin typeface="Arial" charset="0"/>
                <a:ea typeface="맑은 고딕" pitchFamily="34" charset="-127"/>
                <a:cs typeface="Arial" charset="0"/>
              </a:rPr>
              <a:t> </a:t>
            </a:r>
          </a:p>
          <a:p>
            <a:r>
              <a:rPr lang="en-US" dirty="0" smtClean="0">
                <a:latin typeface="Arial" charset="0"/>
                <a:ea typeface="맑은 고딕" pitchFamily="34" charset="-127"/>
                <a:cs typeface="Arial" charset="0"/>
              </a:rPr>
              <a:t>Read in 20 numbers, each of which is between 10 and 100, inclusive. As each number is read, print it only if it is not a duplicate of a number already read. Provide for the "worst case" in which all 20 numbers are different. </a:t>
            </a:r>
          </a:p>
          <a:p>
            <a:endParaRPr lang="en-US" dirty="0" smtClean="0">
              <a:latin typeface="Arial" charset="0"/>
              <a:ea typeface="맑은 고딕" pitchFamily="34" charset="-127"/>
              <a:cs typeface="Arial" charset="0"/>
            </a:endParaRPr>
          </a:p>
          <a:p>
            <a:r>
              <a:rPr lang="en-US" dirty="0" smtClean="0">
                <a:latin typeface="Arial" charset="0"/>
                <a:ea typeface="맑은 고딕" pitchFamily="34" charset="-127"/>
                <a:cs typeface="Arial" charset="0"/>
              </a:rPr>
              <a:t>Use the smallest possible array to solve this problem.</a:t>
            </a:r>
            <a:endParaRPr lang="vi-VN" dirty="0" smtClean="0">
              <a:latin typeface="Arial" charset="0"/>
              <a:ea typeface="맑은 고딕" pitchFamily="34" charset="-127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0499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Exercise 2</a:t>
            </a:r>
            <a:endParaRPr lang="vi-VN" dirty="0"/>
          </a:p>
        </p:txBody>
      </p:sp>
      <p:sp>
        <p:nvSpPr>
          <p:cNvPr id="2560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Font typeface="Wingdings 2" pitchFamily="18" charset="2"/>
              <a:buNone/>
            </a:pPr>
            <a:r>
              <a:rPr lang="en-US" smtClean="0">
                <a:latin typeface="Arial" charset="0"/>
                <a:ea typeface="맑은 고딕" pitchFamily="34" charset="-127"/>
                <a:cs typeface="Arial" charset="0"/>
              </a:rPr>
              <a:t>Draw an 8-by-8 chessboard on the text screen and set a Knight's position by hand.  List all positions where the Knight can move to.</a:t>
            </a:r>
            <a:endParaRPr lang="vi-VN" smtClean="0">
              <a:latin typeface="Arial" charset="0"/>
              <a:ea typeface="맑은 고딕" pitchFamily="34" charset="-127"/>
              <a:cs typeface="Arial" charset="0"/>
            </a:endParaRPr>
          </a:p>
        </p:txBody>
      </p:sp>
      <p:pic>
        <p:nvPicPr>
          <p:cNvPr id="31748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099693" y="2592388"/>
            <a:ext cx="3086100" cy="3133725"/>
          </a:xfrm>
          <a:prstGeom prst="rect">
            <a:avLst/>
          </a:prstGeom>
          <a:noFill/>
          <a:ln>
            <a:noFill/>
          </a:ln>
          <a:effectLst>
            <a:prstShdw prst="shdw17" dist="17961" dir="2700000">
              <a:schemeClr val="accent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68441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Exercise 3</a:t>
            </a:r>
            <a:endParaRPr lang="vi-V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Font typeface="Wingdings 2" pitchFamily="18" charset="2"/>
              <a:buNone/>
              <a:defRPr/>
            </a:pPr>
            <a:r>
              <a:rPr lang="en-US" dirty="0"/>
              <a:t>Draw an 8-by-8 chessboard on the text screen and set a Knight's position by hand.  List all positions where the Knight can move to.</a:t>
            </a:r>
            <a:endParaRPr lang="vi-VN" dirty="0"/>
          </a:p>
          <a:p>
            <a:pPr>
              <a:defRPr/>
            </a:pPr>
            <a:endParaRPr lang="vi-VN" dirty="0"/>
          </a:p>
        </p:txBody>
      </p:sp>
      <p:pic>
        <p:nvPicPr>
          <p:cNvPr id="32772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132138" y="2781300"/>
            <a:ext cx="2524125" cy="2324100"/>
          </a:xfrm>
          <a:prstGeom prst="rect">
            <a:avLst/>
          </a:prstGeom>
          <a:noFill/>
          <a:ln>
            <a:noFill/>
          </a:ln>
          <a:effectLst>
            <a:prstShdw prst="shdw17" dist="17961" dir="2700000">
              <a:schemeClr val="accent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64047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Exercise 4</a:t>
            </a:r>
            <a:endParaRPr lang="vi-VN" dirty="0"/>
          </a:p>
        </p:txBody>
      </p:sp>
      <p:sp>
        <p:nvSpPr>
          <p:cNvPr id="2765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ea typeface="맑은 고딕" pitchFamily="34" charset="-127"/>
                <a:cs typeface="Arial" charset="0"/>
              </a:rPr>
              <a:t>Write single C++ statements that sort an array with 20 elements of type integer.</a:t>
            </a:r>
          </a:p>
        </p:txBody>
      </p:sp>
    </p:spTree>
    <p:extLst>
      <p:ext uri="{BB962C8B-B14F-4D97-AF65-F5344CB8AC3E}">
        <p14:creationId xmlns:p14="http://schemas.microsoft.com/office/powerpoint/2010/main" val="3178282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4294967295"/>
          </p:nvPr>
        </p:nvPicPr>
        <p:blipFill>
          <a:blip r:embed="rId2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5200" y="1301750"/>
            <a:ext cx="3810000" cy="3810000"/>
          </a:xfrm>
        </p:spPr>
      </p:pic>
      <p:sp>
        <p:nvSpPr>
          <p:cNvPr id="5" name="Title 4"/>
          <p:cNvSpPr>
            <a:spLocks noGrp="1"/>
          </p:cNvSpPr>
          <p:nvPr>
            <p:ph type="title" idx="4294967295"/>
          </p:nvPr>
        </p:nvSpPr>
        <p:spPr>
          <a:xfrm>
            <a:off x="2359742" y="228600"/>
            <a:ext cx="6174658" cy="792163"/>
          </a:xfrm>
        </p:spPr>
        <p:txBody>
          <a:bodyPr>
            <a:normAutofit/>
          </a:bodyPr>
          <a:lstStyle/>
          <a:p>
            <a:pPr algn="ctr" eaLnBrk="1" fontAlgn="auto" hangingPunct="1">
              <a:spcAft>
                <a:spcPts val="0"/>
              </a:spcAft>
              <a:defRPr/>
            </a:pPr>
            <a:r>
              <a:rPr lang="en-US" dirty="0" smtClean="0"/>
              <a:t>Any Questions?</a:t>
            </a:r>
            <a:endParaRPr lang="en-US" dirty="0"/>
          </a:p>
        </p:txBody>
      </p:sp>
      <p:sp>
        <p:nvSpPr>
          <p:cNvPr id="184324" name="Content Placeholder 6"/>
          <p:cNvSpPr>
            <a:spLocks noGrp="1"/>
          </p:cNvSpPr>
          <p:nvPr>
            <p:ph sz="half" idx="4294967295"/>
          </p:nvPr>
        </p:nvSpPr>
        <p:spPr>
          <a:xfrm>
            <a:off x="5410200" y="5525240"/>
            <a:ext cx="3733800" cy="4191000"/>
          </a:xfrm>
        </p:spPr>
        <p:txBody>
          <a:bodyPr/>
          <a:lstStyle/>
          <a:p>
            <a:pPr marL="0" indent="0" eaLnBrk="1" hangingPunct="1"/>
            <a:r>
              <a:rPr lang="en-US" dirty="0">
                <a:sym typeface="Wingdings" pitchFamily="2" charset="2"/>
              </a:rPr>
              <a:t> </a:t>
            </a:r>
            <a:r>
              <a:rPr lang="en-US" dirty="0"/>
              <a:t>hvusynh@hcmiu.edu.vn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Introduction</a:t>
            </a:r>
            <a:endParaRPr lang="vi-VN" dirty="0"/>
          </a:p>
        </p:txBody>
      </p:sp>
      <p:sp>
        <p:nvSpPr>
          <p:cNvPr id="1536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 smtClean="0">
                <a:latin typeface="Arial" charset="0"/>
                <a:ea typeface="맑은 고딕" pitchFamily="34" charset="-127"/>
                <a:cs typeface="Arial" charset="0"/>
              </a:rPr>
              <a:t>An array is a consecutive group of memory locations that all have the same name and the same type. </a:t>
            </a:r>
          </a:p>
          <a:p>
            <a:endParaRPr lang="en-US" sz="1800" dirty="0" smtClean="0">
              <a:latin typeface="Arial" charset="0"/>
              <a:ea typeface="맑은 고딕" pitchFamily="34" charset="-127"/>
              <a:cs typeface="Arial" charset="0"/>
            </a:endParaRPr>
          </a:p>
          <a:p>
            <a:r>
              <a:rPr lang="en-US" sz="1800" dirty="0" smtClean="0">
                <a:latin typeface="Arial" charset="0"/>
                <a:ea typeface="맑은 고딕" pitchFamily="34" charset="-127"/>
                <a:cs typeface="Arial" charset="0"/>
              </a:rPr>
              <a:t>To refer to a particular location or element in the array , we specify the name of the array and the position number of the particular element in the array.</a:t>
            </a:r>
            <a:endParaRPr lang="vi-VN" sz="1800" dirty="0" smtClean="0">
              <a:latin typeface="Arial" charset="0"/>
              <a:ea typeface="맑은 고딕" pitchFamily="34" charset="-127"/>
              <a:cs typeface="Arial" charset="0"/>
            </a:endParaRPr>
          </a:p>
        </p:txBody>
      </p:sp>
      <p:pic>
        <p:nvPicPr>
          <p:cNvPr id="53251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343315" y="3357563"/>
            <a:ext cx="4700588" cy="3035300"/>
          </a:xfrm>
          <a:prstGeom prst="rect">
            <a:avLst/>
          </a:prstGeom>
          <a:noFill/>
          <a:ln>
            <a:noFill/>
          </a:ln>
          <a:effectLst>
            <a:prstShdw prst="shdw17" dist="17961" dir="2700000">
              <a:schemeClr val="accent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22923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vi-VN" dirty="0"/>
              <a:t>Declaring Arrays</a:t>
            </a:r>
          </a:p>
        </p:txBody>
      </p:sp>
      <p:sp>
        <p:nvSpPr>
          <p:cNvPr id="1638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 smtClean="0">
                <a:latin typeface="Arial" charset="0"/>
                <a:ea typeface="맑은 고딕" pitchFamily="34" charset="-127"/>
                <a:cs typeface="Arial" charset="0"/>
              </a:rPr>
              <a:t>Arrays occupy space in memory. The programmer specifies the type of each element and the number of elements required by an array as follows:</a:t>
            </a:r>
          </a:p>
          <a:p>
            <a:pPr marL="457200" lvl="1" indent="0">
              <a:buFont typeface="Arial" charset="0"/>
              <a:buNone/>
            </a:pPr>
            <a:r>
              <a:rPr lang="vi-VN" sz="1800" dirty="0" smtClean="0">
                <a:latin typeface="Arial" charset="0"/>
                <a:ea typeface="맑은 고딕" pitchFamily="34" charset="-127"/>
                <a:cs typeface="Arial" charset="0"/>
              </a:rPr>
              <a:t>	</a:t>
            </a:r>
            <a:r>
              <a:rPr lang="vi-VN" sz="1800" b="1" i="1" dirty="0" smtClean="0">
                <a:solidFill>
                  <a:srgbClr val="FF0000"/>
                </a:solidFill>
                <a:latin typeface="Arial" charset="0"/>
                <a:ea typeface="맑은 고딕" pitchFamily="34" charset="-127"/>
                <a:cs typeface="Arial" charset="0"/>
              </a:rPr>
              <a:t>type arrayName [ arraySize ] ;</a:t>
            </a:r>
            <a:endParaRPr lang="en-US" sz="1800" b="1" i="1" dirty="0" smtClean="0">
              <a:solidFill>
                <a:srgbClr val="FF0000"/>
              </a:solidFill>
              <a:latin typeface="Arial" charset="0"/>
              <a:ea typeface="맑은 고딕" pitchFamily="34" charset="-127"/>
              <a:cs typeface="Arial" charset="0"/>
            </a:endParaRPr>
          </a:p>
          <a:p>
            <a:pPr marL="457200" lvl="1" indent="0">
              <a:buFont typeface="Arial" charset="0"/>
              <a:buNone/>
            </a:pPr>
            <a:endParaRPr lang="vi-VN" sz="1800" i="1" dirty="0" smtClean="0">
              <a:latin typeface="Arial" charset="0"/>
              <a:ea typeface="맑은 고딕" pitchFamily="34" charset="-127"/>
              <a:cs typeface="Arial" charset="0"/>
            </a:endParaRPr>
          </a:p>
          <a:p>
            <a:r>
              <a:rPr lang="vi-VN" sz="1800" dirty="0" smtClean="0">
                <a:latin typeface="Arial" charset="0"/>
                <a:ea typeface="맑은 고딕" pitchFamily="34" charset="-127"/>
                <a:cs typeface="Arial" charset="0"/>
              </a:rPr>
              <a:t>For example:</a:t>
            </a:r>
          </a:p>
          <a:p>
            <a:pPr marL="457200" lvl="1" indent="0">
              <a:buFont typeface="Arial" charset="0"/>
              <a:buNone/>
            </a:pPr>
            <a:r>
              <a:rPr lang="vi-VN" sz="1800" dirty="0" smtClean="0">
                <a:latin typeface="Arial" charset="0"/>
                <a:ea typeface="맑은 고딕" pitchFamily="34" charset="-127"/>
                <a:cs typeface="Arial" charset="0"/>
              </a:rPr>
              <a:t>int c [12] ;</a:t>
            </a:r>
          </a:p>
          <a:p>
            <a:pPr marL="457200" lvl="1" indent="0">
              <a:buFont typeface="Arial" charset="0"/>
              <a:buNone/>
            </a:pPr>
            <a:r>
              <a:rPr lang="vi-VN" sz="1800" dirty="0" smtClean="0">
                <a:latin typeface="Arial" charset="0"/>
                <a:ea typeface="맑은 고딕" pitchFamily="34" charset="-127"/>
                <a:cs typeface="Arial" charset="0"/>
              </a:rPr>
              <a:t>int b [100], x[27];</a:t>
            </a:r>
          </a:p>
          <a:p>
            <a:endParaRPr lang="vi-VN" dirty="0" smtClean="0">
              <a:latin typeface="Arial" charset="0"/>
              <a:ea typeface="맑은 고딕" pitchFamily="34" charset="-127"/>
              <a:cs typeface="Arial" charset="0"/>
            </a:endParaRPr>
          </a:p>
          <a:p>
            <a:endParaRPr lang="vi-VN" dirty="0" smtClean="0">
              <a:latin typeface="Arial" charset="0"/>
              <a:ea typeface="맑은 고딕" pitchFamily="34" charset="-127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5560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C++ Arrays start at 0 !!!!!!!</a:t>
            </a:r>
            <a:endParaRPr lang="vi-V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The first element is the 0</a:t>
            </a:r>
            <a:r>
              <a:rPr lang="en-US" baseline="30000" dirty="0"/>
              <a:t>th</a:t>
            </a:r>
            <a:r>
              <a:rPr lang="en-US" dirty="0"/>
              <a:t> element</a:t>
            </a:r>
            <a:r>
              <a:rPr lang="en-US" dirty="0" smtClean="0"/>
              <a:t>!</a:t>
            </a:r>
          </a:p>
          <a:p>
            <a:pPr>
              <a:defRPr/>
            </a:pPr>
            <a:endParaRPr lang="en-US" dirty="0"/>
          </a:p>
          <a:p>
            <a:pPr>
              <a:defRPr/>
            </a:pPr>
            <a:r>
              <a:rPr lang="en-US" dirty="0"/>
              <a:t>If you declare an array of </a:t>
            </a:r>
            <a:r>
              <a:rPr lang="en-US" i="1" dirty="0"/>
              <a:t>n</a:t>
            </a:r>
            <a:r>
              <a:rPr lang="en-US" dirty="0"/>
              <a:t> elements, the last one is number </a:t>
            </a:r>
            <a:r>
              <a:rPr lang="en-US" i="1" dirty="0"/>
              <a:t>n-1</a:t>
            </a:r>
            <a:r>
              <a:rPr lang="en-US" dirty="0" smtClean="0"/>
              <a:t>.</a:t>
            </a:r>
          </a:p>
          <a:p>
            <a:pPr>
              <a:defRPr/>
            </a:pPr>
            <a:endParaRPr lang="en-US" dirty="0"/>
          </a:p>
          <a:p>
            <a:pPr>
              <a:defRPr/>
            </a:pPr>
            <a:r>
              <a:rPr lang="en-US" dirty="0"/>
              <a:t>If you try to access element number </a:t>
            </a:r>
            <a:r>
              <a:rPr lang="en-US" i="1" dirty="0" smtClean="0"/>
              <a:t>n,</a:t>
            </a:r>
            <a:r>
              <a:rPr lang="en-US" dirty="0" smtClean="0"/>
              <a:t> </a:t>
            </a:r>
            <a:r>
              <a:rPr lang="en-US" dirty="0"/>
              <a:t>it is an error!</a:t>
            </a:r>
          </a:p>
          <a:p>
            <a:pPr marL="0" indent="0">
              <a:buFont typeface="Wingdings 2" pitchFamily="18" charset="2"/>
              <a:buNone/>
              <a:defRPr/>
            </a:pPr>
            <a:endParaRPr lang="vi-VN" dirty="0"/>
          </a:p>
        </p:txBody>
      </p:sp>
    </p:spTree>
    <p:extLst>
      <p:ext uri="{BB962C8B-B14F-4D97-AF65-F5344CB8AC3E}">
        <p14:creationId xmlns:p14="http://schemas.microsoft.com/office/powerpoint/2010/main" val="1738255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1610" y="115888"/>
            <a:ext cx="5761038" cy="3244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2F4D71"/>
                  </a:outerShdw>
                </a:effectLst>
              </a14:hiddenEffects>
            </a:ext>
          </a:extLst>
        </p:spPr>
      </p:pic>
      <p:pic>
        <p:nvPicPr>
          <p:cNvPr id="18435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0173" y="3327400"/>
            <a:ext cx="5992812" cy="3268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2F4D71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87378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Array Subscripts</a:t>
            </a:r>
            <a:endParaRPr lang="vi-VN" dirty="0"/>
          </a:p>
        </p:txBody>
      </p:sp>
      <p:sp>
        <p:nvSpPr>
          <p:cNvPr id="1945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ea typeface="맑은 고딕" pitchFamily="34" charset="-127"/>
                <a:cs typeface="Arial" charset="0"/>
              </a:rPr>
              <a:t>The element numbers are called subscripts.</a:t>
            </a:r>
          </a:p>
        </p:txBody>
      </p:sp>
      <p:sp>
        <p:nvSpPr>
          <p:cNvPr id="4" name="Rectangle 8"/>
          <p:cNvSpPr>
            <a:spLocks noChangeArrowheads="1"/>
          </p:cNvSpPr>
          <p:nvPr/>
        </p:nvSpPr>
        <p:spPr bwMode="auto">
          <a:xfrm>
            <a:off x="2625943" y="4005263"/>
            <a:ext cx="7772400" cy="213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indent="-342900">
              <a:defRPr/>
            </a:pPr>
            <a:r>
              <a:rPr lang="en-US" sz="2000" b="0" dirty="0"/>
              <a:t>A subscript can be any integer expression:</a:t>
            </a:r>
          </a:p>
          <a:p>
            <a:pPr marL="342900" indent="-342900">
              <a:defRPr/>
            </a:pPr>
            <a:r>
              <a:rPr lang="en-US" sz="2000" b="0" dirty="0"/>
              <a:t>These are all valid subscripts:  </a:t>
            </a:r>
          </a:p>
          <a:p>
            <a:pPr>
              <a:buFontTx/>
              <a:buNone/>
              <a:defRPr/>
            </a:pPr>
            <a:r>
              <a:rPr lang="en-US" sz="2000" b="0" dirty="0"/>
              <a:t>	foo[17]  	foo[i+3] 		foo[</a:t>
            </a:r>
            <a:r>
              <a:rPr lang="en-US" sz="2000" b="0" dirty="0" err="1"/>
              <a:t>a+b+c</a:t>
            </a:r>
            <a:r>
              <a:rPr lang="en-US" sz="2000" b="0" dirty="0"/>
              <a:t>]</a:t>
            </a:r>
          </a:p>
        </p:txBody>
      </p:sp>
      <p:sp>
        <p:nvSpPr>
          <p:cNvPr id="19461" name="Text Box 4"/>
          <p:cNvSpPr txBox="1">
            <a:spLocks noChangeArrowheads="1"/>
          </p:cNvSpPr>
          <p:nvPr/>
        </p:nvSpPr>
        <p:spPr bwMode="auto">
          <a:xfrm rot="-827921">
            <a:off x="2793799" y="2893358"/>
            <a:ext cx="177644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5pPr>
            <a:lvl6pPr marL="2514600" indent="-228600" eaLnBrk="0" fontAlgn="base" latinLnBrk="1" hangingPunct="0">
              <a:spcBef>
                <a:spcPct val="20000"/>
              </a:spcBef>
              <a:spcAft>
                <a:spcPct val="0"/>
              </a:spcAft>
              <a:buChar char="•"/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6pPr>
            <a:lvl7pPr marL="2971800" indent="-228600" eaLnBrk="0" fontAlgn="base" latinLnBrk="1" hangingPunct="0">
              <a:spcBef>
                <a:spcPct val="20000"/>
              </a:spcBef>
              <a:spcAft>
                <a:spcPct val="0"/>
              </a:spcAft>
              <a:buChar char="•"/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7pPr>
            <a:lvl8pPr marL="3429000" indent="-228600" eaLnBrk="0" fontAlgn="base" latinLnBrk="1" hangingPunct="0">
              <a:spcBef>
                <a:spcPct val="20000"/>
              </a:spcBef>
              <a:spcAft>
                <a:spcPct val="0"/>
              </a:spcAft>
              <a:buChar char="•"/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8pPr>
            <a:lvl9pPr marL="3886200" indent="-228600" eaLnBrk="0" fontAlgn="base" latinLnBrk="1" hangingPunct="0">
              <a:spcBef>
                <a:spcPct val="20000"/>
              </a:spcBef>
              <a:spcAft>
                <a:spcPct val="0"/>
              </a:spcAft>
              <a:buChar char="•"/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9pPr>
          </a:lstStyle>
          <a:p>
            <a:pPr eaLnBrk="1" hangingPunct="1">
              <a:buFontTx/>
              <a:buNone/>
            </a:pPr>
            <a:r>
              <a:rPr lang="en-US" b="0"/>
              <a:t>Array name</a:t>
            </a:r>
          </a:p>
        </p:txBody>
      </p:sp>
      <p:sp>
        <p:nvSpPr>
          <p:cNvPr id="19462" name="Text Box 5"/>
          <p:cNvSpPr txBox="1">
            <a:spLocks noChangeArrowheads="1"/>
          </p:cNvSpPr>
          <p:nvPr/>
        </p:nvSpPr>
        <p:spPr bwMode="auto">
          <a:xfrm rot="1187921">
            <a:off x="6705548" y="2969558"/>
            <a:ext cx="1417376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5pPr>
            <a:lvl6pPr marL="2514600" indent="-228600" eaLnBrk="0" fontAlgn="base" latinLnBrk="1" hangingPunct="0">
              <a:spcBef>
                <a:spcPct val="20000"/>
              </a:spcBef>
              <a:spcAft>
                <a:spcPct val="0"/>
              </a:spcAft>
              <a:buChar char="•"/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6pPr>
            <a:lvl7pPr marL="2971800" indent="-228600" eaLnBrk="0" fontAlgn="base" latinLnBrk="1" hangingPunct="0">
              <a:spcBef>
                <a:spcPct val="20000"/>
              </a:spcBef>
              <a:spcAft>
                <a:spcPct val="0"/>
              </a:spcAft>
              <a:buChar char="•"/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7pPr>
            <a:lvl8pPr marL="3429000" indent="-228600" eaLnBrk="0" fontAlgn="base" latinLnBrk="1" hangingPunct="0">
              <a:spcBef>
                <a:spcPct val="20000"/>
              </a:spcBef>
              <a:spcAft>
                <a:spcPct val="0"/>
              </a:spcAft>
              <a:buChar char="•"/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8pPr>
            <a:lvl9pPr marL="3886200" indent="-228600" eaLnBrk="0" fontAlgn="base" latinLnBrk="1" hangingPunct="0">
              <a:spcBef>
                <a:spcPct val="20000"/>
              </a:spcBef>
              <a:spcAft>
                <a:spcPct val="0"/>
              </a:spcAft>
              <a:buChar char="•"/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9pPr>
          </a:lstStyle>
          <a:p>
            <a:pPr eaLnBrk="1" hangingPunct="1">
              <a:buFontTx/>
              <a:buNone/>
            </a:pPr>
            <a:r>
              <a:rPr lang="en-US" b="0"/>
              <a:t>subscript</a:t>
            </a:r>
          </a:p>
        </p:txBody>
      </p:sp>
      <p:sp>
        <p:nvSpPr>
          <p:cNvPr id="19463" name="Line 6"/>
          <p:cNvSpPr>
            <a:spLocks noChangeShapeType="1"/>
          </p:cNvSpPr>
          <p:nvPr/>
        </p:nvSpPr>
        <p:spPr bwMode="auto">
          <a:xfrm flipV="1">
            <a:off x="4578960" y="2666990"/>
            <a:ext cx="485775" cy="22860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b="0"/>
          </a:p>
        </p:txBody>
      </p:sp>
      <p:sp>
        <p:nvSpPr>
          <p:cNvPr id="19464" name="Line 7"/>
          <p:cNvSpPr>
            <a:spLocks noChangeShapeType="1"/>
          </p:cNvSpPr>
          <p:nvPr/>
        </p:nvSpPr>
        <p:spPr bwMode="auto">
          <a:xfrm flipH="1" flipV="1">
            <a:off x="5950560" y="2743190"/>
            <a:ext cx="609600" cy="22860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b="0"/>
          </a:p>
        </p:txBody>
      </p:sp>
      <p:sp>
        <p:nvSpPr>
          <p:cNvPr id="19465" name="Rectangle 8"/>
          <p:cNvSpPr>
            <a:spLocks noChangeArrowheads="1"/>
          </p:cNvSpPr>
          <p:nvPr/>
        </p:nvSpPr>
        <p:spPr bwMode="auto">
          <a:xfrm>
            <a:off x="4797985" y="2297103"/>
            <a:ext cx="129073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>
              <a:buFontTx/>
              <a:buNone/>
            </a:pPr>
            <a:r>
              <a:rPr lang="en-US" b="0">
                <a:latin typeface="Courier New" pitchFamily="49" charset="0"/>
              </a:rPr>
              <a:t>foo[i]</a:t>
            </a:r>
          </a:p>
        </p:txBody>
      </p:sp>
    </p:spTree>
    <p:extLst>
      <p:ext uri="{BB962C8B-B14F-4D97-AF65-F5344CB8AC3E}">
        <p14:creationId xmlns:p14="http://schemas.microsoft.com/office/powerpoint/2010/main" val="2397983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Initialization</a:t>
            </a:r>
            <a:endParaRPr lang="vi-VN" dirty="0"/>
          </a:p>
        </p:txBody>
      </p:sp>
      <p:sp>
        <p:nvSpPr>
          <p:cNvPr id="2048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ea typeface="맑은 고딕" pitchFamily="34" charset="-127"/>
                <a:cs typeface="Arial" charset="0"/>
              </a:rPr>
              <a:t>You can initialize an array when you declare it (just like with variables):</a:t>
            </a:r>
          </a:p>
          <a:p>
            <a:endParaRPr lang="en-US" smtClean="0">
              <a:latin typeface="Arial" charset="0"/>
              <a:ea typeface="맑은 고딕" pitchFamily="34" charset="-127"/>
              <a:cs typeface="Arial" charset="0"/>
            </a:endParaRPr>
          </a:p>
          <a:p>
            <a:pPr>
              <a:buFontTx/>
              <a:buNone/>
            </a:pPr>
            <a:r>
              <a:rPr lang="en-US" b="1" smtClean="0">
                <a:latin typeface="Courier New" pitchFamily="49" charset="0"/>
                <a:ea typeface="맑은 고딕" pitchFamily="34" charset="-127"/>
                <a:cs typeface="Arial" charset="0"/>
              </a:rPr>
              <a:t>int foo[5] = { 1,8,3,6,12};</a:t>
            </a:r>
          </a:p>
          <a:p>
            <a:pPr>
              <a:buFontTx/>
              <a:buNone/>
            </a:pPr>
            <a:endParaRPr lang="en-US" b="1" smtClean="0">
              <a:latin typeface="Courier New" pitchFamily="49" charset="0"/>
              <a:ea typeface="맑은 고딕" pitchFamily="34" charset="-127"/>
              <a:cs typeface="Arial" charset="0"/>
            </a:endParaRPr>
          </a:p>
          <a:p>
            <a:pPr>
              <a:buFontTx/>
              <a:buNone/>
            </a:pPr>
            <a:r>
              <a:rPr lang="en-US" b="1" smtClean="0">
                <a:latin typeface="Courier New" pitchFamily="49" charset="0"/>
                <a:ea typeface="맑은 고딕" pitchFamily="34" charset="-127"/>
                <a:cs typeface="Arial" charset="0"/>
              </a:rPr>
              <a:t>double d[2] = { 0.707, 0.707};</a:t>
            </a:r>
          </a:p>
          <a:p>
            <a:pPr>
              <a:buFontTx/>
              <a:buNone/>
            </a:pPr>
            <a:endParaRPr lang="en-US" b="1" smtClean="0">
              <a:latin typeface="Courier New" pitchFamily="49" charset="0"/>
              <a:ea typeface="맑은 고딕" pitchFamily="34" charset="-127"/>
              <a:cs typeface="Arial" charset="0"/>
            </a:endParaRPr>
          </a:p>
          <a:p>
            <a:pPr>
              <a:buFontTx/>
              <a:buNone/>
            </a:pPr>
            <a:r>
              <a:rPr lang="en-US" b="1" smtClean="0">
                <a:latin typeface="Courier New" pitchFamily="49" charset="0"/>
                <a:ea typeface="맑은 고딕" pitchFamily="34" charset="-127"/>
                <a:cs typeface="Arial" charset="0"/>
              </a:rPr>
              <a:t>char s[] = { 'R', 'P', 'I' };</a:t>
            </a:r>
          </a:p>
        </p:txBody>
      </p:sp>
      <p:sp>
        <p:nvSpPr>
          <p:cNvPr id="20484" name="Text Box 4"/>
          <p:cNvSpPr txBox="1">
            <a:spLocks noChangeArrowheads="1"/>
          </p:cNvSpPr>
          <p:nvPr/>
        </p:nvSpPr>
        <p:spPr bwMode="auto">
          <a:xfrm>
            <a:off x="3229915" y="5029185"/>
            <a:ext cx="5164875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5pPr>
            <a:lvl6pPr marL="2514600" indent="-228600" eaLnBrk="0" fontAlgn="base" latinLnBrk="1" hangingPunct="0">
              <a:spcBef>
                <a:spcPct val="20000"/>
              </a:spcBef>
              <a:spcAft>
                <a:spcPct val="0"/>
              </a:spcAft>
              <a:buChar char="•"/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6pPr>
            <a:lvl7pPr marL="2971800" indent="-228600" eaLnBrk="0" fontAlgn="base" latinLnBrk="1" hangingPunct="0">
              <a:spcBef>
                <a:spcPct val="20000"/>
              </a:spcBef>
              <a:spcAft>
                <a:spcPct val="0"/>
              </a:spcAft>
              <a:buChar char="•"/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7pPr>
            <a:lvl8pPr marL="3429000" indent="-228600" eaLnBrk="0" fontAlgn="base" latinLnBrk="1" hangingPunct="0">
              <a:spcBef>
                <a:spcPct val="20000"/>
              </a:spcBef>
              <a:spcAft>
                <a:spcPct val="0"/>
              </a:spcAft>
              <a:buChar char="•"/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8pPr>
            <a:lvl9pPr marL="3886200" indent="-228600" eaLnBrk="0" fontAlgn="base" latinLnBrk="1" hangingPunct="0">
              <a:spcBef>
                <a:spcPct val="20000"/>
              </a:spcBef>
              <a:spcAft>
                <a:spcPct val="0"/>
              </a:spcAft>
              <a:buChar char="•"/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9pPr>
          </a:lstStyle>
          <a:p>
            <a:pPr eaLnBrk="1" hangingPunct="1">
              <a:buFontTx/>
              <a:buNone/>
            </a:pPr>
            <a:r>
              <a:rPr lang="en-US" sz="1800" b="0">
                <a:solidFill>
                  <a:srgbClr val="FF0000"/>
                </a:solidFill>
              </a:rPr>
              <a:t>You don’t need to specify a size when initializing,</a:t>
            </a:r>
          </a:p>
          <a:p>
            <a:pPr eaLnBrk="1" hangingPunct="1">
              <a:buFontTx/>
              <a:buNone/>
            </a:pPr>
            <a:r>
              <a:rPr lang="en-US" sz="1800" b="0">
                <a:solidFill>
                  <a:srgbClr val="FF0000"/>
                </a:solidFill>
              </a:rPr>
              <a:t> the compiler will count for you.</a:t>
            </a:r>
          </a:p>
        </p:txBody>
      </p:sp>
      <p:sp>
        <p:nvSpPr>
          <p:cNvPr id="20485" name="Line 5"/>
          <p:cNvSpPr>
            <a:spLocks noChangeShapeType="1"/>
          </p:cNvSpPr>
          <p:nvPr/>
        </p:nvSpPr>
        <p:spPr bwMode="auto">
          <a:xfrm flipH="1" flipV="1">
            <a:off x="3734740" y="4051285"/>
            <a:ext cx="806450" cy="1014413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 b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3582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vi-VN" dirty="0"/>
              <a:t>Multiple-Subscripted Arrays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Arrays in C++ can have </a:t>
            </a:r>
            <a:r>
              <a:rPr lang="en-US" dirty="0" smtClean="0"/>
              <a:t>multiple subscripts.</a:t>
            </a:r>
          </a:p>
          <a:p>
            <a:pPr>
              <a:defRPr/>
            </a:pPr>
            <a:endParaRPr lang="en-US" dirty="0" smtClean="0"/>
          </a:p>
          <a:p>
            <a:pPr>
              <a:defRPr/>
            </a:pPr>
            <a:r>
              <a:rPr lang="vi-VN" dirty="0" smtClean="0"/>
              <a:t>Tables </a:t>
            </a:r>
            <a:r>
              <a:rPr lang="vi-VN" dirty="0"/>
              <a:t>or </a:t>
            </a:r>
            <a:r>
              <a:rPr lang="vi-VN" dirty="0" smtClean="0"/>
              <a:t>arrays </a:t>
            </a:r>
            <a:r>
              <a:rPr lang="vi-VN" dirty="0"/>
              <a:t>that require </a:t>
            </a:r>
            <a:r>
              <a:rPr lang="vi-VN" dirty="0" smtClean="0"/>
              <a:t>two </a:t>
            </a:r>
            <a:r>
              <a:rPr lang="vi-VN" dirty="0"/>
              <a:t>subscripts </a:t>
            </a:r>
            <a:r>
              <a:rPr lang="vi-VN" dirty="0" smtClean="0"/>
              <a:t>to </a:t>
            </a:r>
            <a:r>
              <a:rPr lang="vi-VN" dirty="0"/>
              <a:t>identify a particular </a:t>
            </a:r>
            <a:r>
              <a:rPr lang="vi-VN" dirty="0" smtClean="0"/>
              <a:t>element </a:t>
            </a:r>
            <a:r>
              <a:rPr lang="vi-VN" dirty="0"/>
              <a:t>are </a:t>
            </a:r>
            <a:r>
              <a:rPr lang="vi-VN" dirty="0" smtClean="0"/>
              <a:t>called </a:t>
            </a:r>
            <a:r>
              <a:rPr lang="vi-VN" i="1" dirty="0" smtClean="0"/>
              <a:t>double-subscripted </a:t>
            </a:r>
            <a:r>
              <a:rPr lang="vi-VN" i="1" dirty="0"/>
              <a:t>arrays</a:t>
            </a:r>
            <a:r>
              <a:rPr lang="vi-VN" dirty="0" smtClean="0"/>
              <a:t>.</a:t>
            </a:r>
            <a:endParaRPr lang="en-US" dirty="0" smtClean="0"/>
          </a:p>
          <a:p>
            <a:pPr>
              <a:defRPr/>
            </a:pPr>
            <a:endParaRPr lang="vi-VN" dirty="0" smtClean="0"/>
          </a:p>
          <a:p>
            <a:pPr marL="0" indent="0">
              <a:buFont typeface="Wingdings 2" pitchFamily="18" charset="2"/>
              <a:buNone/>
              <a:defRPr/>
            </a:pPr>
            <a:r>
              <a:rPr lang="vi-VN" dirty="0" smtClean="0"/>
              <a:t>     For example: </a:t>
            </a:r>
            <a:r>
              <a:rPr lang="en-US" dirty="0"/>
              <a:t>Double-subscripted array with three rows and four columns</a:t>
            </a:r>
            <a:endParaRPr lang="vi-VN" dirty="0"/>
          </a:p>
        </p:txBody>
      </p:sp>
      <p:pic>
        <p:nvPicPr>
          <p:cNvPr id="21508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2573" y="4054638"/>
            <a:ext cx="4618037" cy="2736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2F4D71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7112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Memory Organization</a:t>
            </a:r>
            <a:endParaRPr lang="vi-VN" dirty="0"/>
          </a:p>
        </p:txBody>
      </p:sp>
      <p:sp>
        <p:nvSpPr>
          <p:cNvPr id="22531" name="Rectangle 36"/>
          <p:cNvSpPr>
            <a:spLocks noChangeArrowheads="1"/>
          </p:cNvSpPr>
          <p:nvPr/>
        </p:nvSpPr>
        <p:spPr bwMode="auto">
          <a:xfrm>
            <a:off x="6537325" y="1490663"/>
            <a:ext cx="457200" cy="400050"/>
          </a:xfrm>
          <a:prstGeom prst="rect">
            <a:avLst/>
          </a:prstGeom>
          <a:solidFill>
            <a:srgbClr val="B2B2B2"/>
          </a:solidFill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vi-VN"/>
          </a:p>
        </p:txBody>
      </p:sp>
      <p:sp>
        <p:nvSpPr>
          <p:cNvPr id="22532" name="Rectangle 37"/>
          <p:cNvSpPr>
            <a:spLocks noChangeArrowheads="1"/>
          </p:cNvSpPr>
          <p:nvPr/>
        </p:nvSpPr>
        <p:spPr bwMode="auto">
          <a:xfrm>
            <a:off x="6537325" y="1890713"/>
            <a:ext cx="457200" cy="400050"/>
          </a:xfrm>
          <a:prstGeom prst="rect">
            <a:avLst/>
          </a:prstGeom>
          <a:solidFill>
            <a:srgbClr val="B2B2B2"/>
          </a:solidFill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vi-VN"/>
          </a:p>
        </p:txBody>
      </p:sp>
      <p:sp>
        <p:nvSpPr>
          <p:cNvPr id="22533" name="Rectangle 38"/>
          <p:cNvSpPr>
            <a:spLocks noChangeArrowheads="1"/>
          </p:cNvSpPr>
          <p:nvPr/>
        </p:nvSpPr>
        <p:spPr bwMode="auto">
          <a:xfrm>
            <a:off x="6537325" y="2290763"/>
            <a:ext cx="457200" cy="400050"/>
          </a:xfrm>
          <a:prstGeom prst="rect">
            <a:avLst/>
          </a:prstGeom>
          <a:solidFill>
            <a:srgbClr val="B2B2B2"/>
          </a:solidFill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vi-VN"/>
          </a:p>
        </p:txBody>
      </p:sp>
      <p:sp>
        <p:nvSpPr>
          <p:cNvPr id="22534" name="Rectangle 39"/>
          <p:cNvSpPr>
            <a:spLocks noChangeArrowheads="1"/>
          </p:cNvSpPr>
          <p:nvPr/>
        </p:nvSpPr>
        <p:spPr bwMode="auto">
          <a:xfrm>
            <a:off x="6537325" y="2690813"/>
            <a:ext cx="457200" cy="40005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vi-VN"/>
          </a:p>
        </p:txBody>
      </p:sp>
      <p:sp>
        <p:nvSpPr>
          <p:cNvPr id="22535" name="Rectangle 40"/>
          <p:cNvSpPr>
            <a:spLocks noChangeArrowheads="1"/>
          </p:cNvSpPr>
          <p:nvPr/>
        </p:nvSpPr>
        <p:spPr bwMode="auto">
          <a:xfrm>
            <a:off x="6537325" y="3090863"/>
            <a:ext cx="457200" cy="40005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vi-VN"/>
          </a:p>
        </p:txBody>
      </p:sp>
      <p:sp>
        <p:nvSpPr>
          <p:cNvPr id="22536" name="Rectangle 41"/>
          <p:cNvSpPr>
            <a:spLocks noChangeArrowheads="1"/>
          </p:cNvSpPr>
          <p:nvPr/>
        </p:nvSpPr>
        <p:spPr bwMode="auto">
          <a:xfrm>
            <a:off x="6537325" y="3490913"/>
            <a:ext cx="457200" cy="40005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vi-VN"/>
          </a:p>
        </p:txBody>
      </p:sp>
      <p:sp>
        <p:nvSpPr>
          <p:cNvPr id="22537" name="Rectangle 42"/>
          <p:cNvSpPr>
            <a:spLocks noChangeArrowheads="1"/>
          </p:cNvSpPr>
          <p:nvPr/>
        </p:nvSpPr>
        <p:spPr bwMode="auto">
          <a:xfrm>
            <a:off x="6537325" y="3890963"/>
            <a:ext cx="457200" cy="400050"/>
          </a:xfrm>
          <a:prstGeom prst="rect">
            <a:avLst/>
          </a:prstGeom>
          <a:solidFill>
            <a:srgbClr val="B2B2B2"/>
          </a:solidFill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vi-VN"/>
          </a:p>
        </p:txBody>
      </p:sp>
      <p:sp>
        <p:nvSpPr>
          <p:cNvPr id="22538" name="Rectangle 43"/>
          <p:cNvSpPr>
            <a:spLocks noChangeArrowheads="1"/>
          </p:cNvSpPr>
          <p:nvPr/>
        </p:nvSpPr>
        <p:spPr bwMode="auto">
          <a:xfrm>
            <a:off x="6537325" y="4291013"/>
            <a:ext cx="457200" cy="400050"/>
          </a:xfrm>
          <a:prstGeom prst="rect">
            <a:avLst/>
          </a:prstGeom>
          <a:solidFill>
            <a:srgbClr val="B2B2B2"/>
          </a:solidFill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vi-VN"/>
          </a:p>
        </p:txBody>
      </p:sp>
      <p:sp>
        <p:nvSpPr>
          <p:cNvPr id="22539" name="Rectangle 44"/>
          <p:cNvSpPr>
            <a:spLocks noChangeArrowheads="1"/>
          </p:cNvSpPr>
          <p:nvPr/>
        </p:nvSpPr>
        <p:spPr bwMode="auto">
          <a:xfrm>
            <a:off x="6537325" y="4691063"/>
            <a:ext cx="457200" cy="400050"/>
          </a:xfrm>
          <a:prstGeom prst="rect">
            <a:avLst/>
          </a:prstGeom>
          <a:solidFill>
            <a:srgbClr val="B2B2B2"/>
          </a:solidFill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vi-VN"/>
          </a:p>
        </p:txBody>
      </p:sp>
      <p:sp>
        <p:nvSpPr>
          <p:cNvPr id="22540" name="Rectangle 45"/>
          <p:cNvSpPr>
            <a:spLocks noChangeArrowheads="1"/>
          </p:cNvSpPr>
          <p:nvPr/>
        </p:nvSpPr>
        <p:spPr bwMode="auto">
          <a:xfrm>
            <a:off x="6537325" y="5091113"/>
            <a:ext cx="457200" cy="40005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vi-VN"/>
          </a:p>
        </p:txBody>
      </p:sp>
      <p:sp>
        <p:nvSpPr>
          <p:cNvPr id="22541" name="Rectangle 46"/>
          <p:cNvSpPr>
            <a:spLocks noChangeArrowheads="1"/>
          </p:cNvSpPr>
          <p:nvPr/>
        </p:nvSpPr>
        <p:spPr bwMode="auto">
          <a:xfrm>
            <a:off x="6537325" y="5491163"/>
            <a:ext cx="457200" cy="40005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vi-VN"/>
          </a:p>
        </p:txBody>
      </p:sp>
      <p:sp>
        <p:nvSpPr>
          <p:cNvPr id="22542" name="Rectangle 47"/>
          <p:cNvSpPr>
            <a:spLocks noChangeArrowheads="1"/>
          </p:cNvSpPr>
          <p:nvPr/>
        </p:nvSpPr>
        <p:spPr bwMode="auto">
          <a:xfrm>
            <a:off x="6537325" y="5891213"/>
            <a:ext cx="457200" cy="40005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vi-VN"/>
          </a:p>
        </p:txBody>
      </p:sp>
      <p:sp>
        <p:nvSpPr>
          <p:cNvPr id="22543" name="Text Box 48"/>
          <p:cNvSpPr txBox="1">
            <a:spLocks noChangeArrowheads="1"/>
          </p:cNvSpPr>
          <p:nvPr/>
        </p:nvSpPr>
        <p:spPr bwMode="auto">
          <a:xfrm>
            <a:off x="2450718" y="1560513"/>
            <a:ext cx="2185214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5pPr>
            <a:lvl6pPr marL="2514600" indent="-228600" eaLnBrk="0" fontAlgn="base" latinLnBrk="1" hangingPunct="0">
              <a:spcBef>
                <a:spcPct val="20000"/>
              </a:spcBef>
              <a:spcAft>
                <a:spcPct val="0"/>
              </a:spcAft>
              <a:buChar char="•"/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6pPr>
            <a:lvl7pPr marL="2971800" indent="-228600" eaLnBrk="0" fontAlgn="base" latinLnBrk="1" hangingPunct="0">
              <a:spcBef>
                <a:spcPct val="20000"/>
              </a:spcBef>
              <a:spcAft>
                <a:spcPct val="0"/>
              </a:spcAft>
              <a:buChar char="•"/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7pPr>
            <a:lvl8pPr marL="3429000" indent="-228600" eaLnBrk="0" fontAlgn="base" latinLnBrk="1" hangingPunct="0">
              <a:spcBef>
                <a:spcPct val="20000"/>
              </a:spcBef>
              <a:spcAft>
                <a:spcPct val="0"/>
              </a:spcAft>
              <a:buChar char="•"/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8pPr>
            <a:lvl9pPr marL="3886200" indent="-228600" eaLnBrk="0" fontAlgn="base" latinLnBrk="1" hangingPunct="0">
              <a:spcBef>
                <a:spcPct val="20000"/>
              </a:spcBef>
              <a:spcAft>
                <a:spcPct val="0"/>
              </a:spcAft>
              <a:buChar char="•"/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9pPr>
          </a:lstStyle>
          <a:p>
            <a:pPr eaLnBrk="1" hangingPunct="1">
              <a:buFontTx/>
              <a:buNone/>
            </a:pPr>
            <a:r>
              <a:rPr lang="en-US" sz="2000" b="1" dirty="0">
                <a:latin typeface="Courier New" pitchFamily="49" charset="0"/>
              </a:rPr>
              <a:t>char A[4][3];</a:t>
            </a:r>
          </a:p>
        </p:txBody>
      </p:sp>
      <p:sp>
        <p:nvSpPr>
          <p:cNvPr id="22544" name="Rectangle 55"/>
          <p:cNvSpPr>
            <a:spLocks noChangeArrowheads="1"/>
          </p:cNvSpPr>
          <p:nvPr/>
        </p:nvSpPr>
        <p:spPr bwMode="auto">
          <a:xfrm>
            <a:off x="7070725" y="1438560"/>
            <a:ext cx="1475084" cy="49582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lnSpc>
                <a:spcPct val="110000"/>
              </a:lnSpc>
              <a:buFontTx/>
              <a:buNone/>
            </a:pPr>
            <a:r>
              <a:rPr lang="en-US" b="1" dirty="0">
                <a:latin typeface="Courier New" pitchFamily="49" charset="0"/>
              </a:rPr>
              <a:t>A[0][0]</a:t>
            </a:r>
          </a:p>
          <a:p>
            <a:pPr>
              <a:lnSpc>
                <a:spcPct val="110000"/>
              </a:lnSpc>
              <a:buFontTx/>
              <a:buNone/>
            </a:pPr>
            <a:r>
              <a:rPr lang="en-US" b="1" dirty="0">
                <a:latin typeface="Courier New" pitchFamily="49" charset="0"/>
              </a:rPr>
              <a:t>A[0][1]</a:t>
            </a:r>
          </a:p>
          <a:p>
            <a:pPr>
              <a:lnSpc>
                <a:spcPct val="110000"/>
              </a:lnSpc>
              <a:buFontTx/>
              <a:buNone/>
            </a:pPr>
            <a:r>
              <a:rPr lang="en-US" b="1" dirty="0">
                <a:latin typeface="Courier New" pitchFamily="49" charset="0"/>
              </a:rPr>
              <a:t>A[0][2]</a:t>
            </a:r>
          </a:p>
          <a:p>
            <a:pPr>
              <a:lnSpc>
                <a:spcPct val="110000"/>
              </a:lnSpc>
              <a:buFontTx/>
              <a:buNone/>
            </a:pPr>
            <a:r>
              <a:rPr lang="en-US" b="1" dirty="0">
                <a:latin typeface="Courier New" pitchFamily="49" charset="0"/>
              </a:rPr>
              <a:t>A[1][0]</a:t>
            </a:r>
          </a:p>
          <a:p>
            <a:pPr>
              <a:lnSpc>
                <a:spcPct val="110000"/>
              </a:lnSpc>
              <a:buFontTx/>
              <a:buNone/>
            </a:pPr>
            <a:r>
              <a:rPr lang="en-US" b="1" dirty="0">
                <a:latin typeface="Courier New" pitchFamily="49" charset="0"/>
              </a:rPr>
              <a:t>A[1][1]</a:t>
            </a:r>
          </a:p>
          <a:p>
            <a:pPr>
              <a:lnSpc>
                <a:spcPct val="110000"/>
              </a:lnSpc>
              <a:buFontTx/>
              <a:buNone/>
            </a:pPr>
            <a:r>
              <a:rPr lang="en-US" b="1" dirty="0">
                <a:latin typeface="Courier New" pitchFamily="49" charset="0"/>
              </a:rPr>
              <a:t>A[1][2]</a:t>
            </a:r>
          </a:p>
          <a:p>
            <a:pPr>
              <a:lnSpc>
                <a:spcPct val="110000"/>
              </a:lnSpc>
              <a:buFontTx/>
              <a:buNone/>
            </a:pPr>
            <a:r>
              <a:rPr lang="en-US" b="1" dirty="0">
                <a:latin typeface="Courier New" pitchFamily="49" charset="0"/>
              </a:rPr>
              <a:t>A[2][0]</a:t>
            </a:r>
          </a:p>
          <a:p>
            <a:pPr>
              <a:lnSpc>
                <a:spcPct val="110000"/>
              </a:lnSpc>
              <a:buFontTx/>
              <a:buNone/>
            </a:pPr>
            <a:r>
              <a:rPr lang="en-US" b="1" dirty="0">
                <a:latin typeface="Courier New" pitchFamily="49" charset="0"/>
              </a:rPr>
              <a:t>A[2][1]</a:t>
            </a:r>
          </a:p>
          <a:p>
            <a:pPr>
              <a:lnSpc>
                <a:spcPct val="110000"/>
              </a:lnSpc>
              <a:buFontTx/>
              <a:buNone/>
            </a:pPr>
            <a:r>
              <a:rPr lang="en-US" b="1" dirty="0">
                <a:latin typeface="Courier New" pitchFamily="49" charset="0"/>
              </a:rPr>
              <a:t>A[2][2]</a:t>
            </a:r>
          </a:p>
          <a:p>
            <a:pPr>
              <a:lnSpc>
                <a:spcPct val="110000"/>
              </a:lnSpc>
              <a:buFontTx/>
              <a:buNone/>
            </a:pPr>
            <a:r>
              <a:rPr lang="en-US" b="1" dirty="0">
                <a:latin typeface="Courier New" pitchFamily="49" charset="0"/>
              </a:rPr>
              <a:t>A[3][0]</a:t>
            </a:r>
          </a:p>
          <a:p>
            <a:pPr>
              <a:lnSpc>
                <a:spcPct val="110000"/>
              </a:lnSpc>
              <a:buFontTx/>
              <a:buNone/>
            </a:pPr>
            <a:r>
              <a:rPr lang="en-US" b="1" dirty="0">
                <a:latin typeface="Courier New" pitchFamily="49" charset="0"/>
              </a:rPr>
              <a:t>A[3][1]</a:t>
            </a:r>
          </a:p>
          <a:p>
            <a:pPr>
              <a:lnSpc>
                <a:spcPct val="110000"/>
              </a:lnSpc>
              <a:buFontTx/>
              <a:buNone/>
            </a:pPr>
            <a:r>
              <a:rPr lang="en-US" b="1" dirty="0">
                <a:latin typeface="Courier New" pitchFamily="49" charset="0"/>
              </a:rPr>
              <a:t>A[3][2]</a:t>
            </a:r>
          </a:p>
        </p:txBody>
      </p:sp>
      <p:sp>
        <p:nvSpPr>
          <p:cNvPr id="22545" name="Rectangle 61"/>
          <p:cNvSpPr>
            <a:spLocks noChangeArrowheads="1"/>
          </p:cNvSpPr>
          <p:nvPr/>
        </p:nvSpPr>
        <p:spPr bwMode="auto">
          <a:xfrm>
            <a:off x="5241925" y="1871663"/>
            <a:ext cx="922047" cy="45520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lnSpc>
                <a:spcPct val="110000"/>
              </a:lnSpc>
              <a:buFontTx/>
              <a:buNone/>
            </a:pPr>
            <a:r>
              <a:rPr lang="en-US" b="1" dirty="0">
                <a:latin typeface="Courier New" pitchFamily="49" charset="0"/>
              </a:rPr>
              <a:t>A[0]</a:t>
            </a:r>
          </a:p>
          <a:p>
            <a:pPr>
              <a:lnSpc>
                <a:spcPct val="110000"/>
              </a:lnSpc>
            </a:pPr>
            <a:endParaRPr lang="en-US" b="1" dirty="0">
              <a:latin typeface="Courier New" pitchFamily="49" charset="0"/>
            </a:endParaRPr>
          </a:p>
          <a:p>
            <a:pPr>
              <a:lnSpc>
                <a:spcPct val="110000"/>
              </a:lnSpc>
            </a:pPr>
            <a:endParaRPr lang="en-US" b="1" dirty="0">
              <a:latin typeface="Courier New" pitchFamily="49" charset="0"/>
            </a:endParaRPr>
          </a:p>
          <a:p>
            <a:pPr>
              <a:lnSpc>
                <a:spcPct val="110000"/>
              </a:lnSpc>
              <a:buFontTx/>
              <a:buNone/>
            </a:pPr>
            <a:r>
              <a:rPr lang="en-US" b="1" dirty="0">
                <a:latin typeface="Courier New" pitchFamily="49" charset="0"/>
              </a:rPr>
              <a:t>A[1]</a:t>
            </a:r>
          </a:p>
          <a:p>
            <a:pPr>
              <a:lnSpc>
                <a:spcPct val="110000"/>
              </a:lnSpc>
            </a:pPr>
            <a:endParaRPr lang="en-US" b="1" dirty="0">
              <a:latin typeface="Courier New" pitchFamily="49" charset="0"/>
            </a:endParaRPr>
          </a:p>
          <a:p>
            <a:pPr>
              <a:lnSpc>
                <a:spcPct val="110000"/>
              </a:lnSpc>
            </a:pPr>
            <a:endParaRPr lang="en-US" b="1" dirty="0">
              <a:latin typeface="Courier New" pitchFamily="49" charset="0"/>
            </a:endParaRPr>
          </a:p>
          <a:p>
            <a:pPr>
              <a:lnSpc>
                <a:spcPct val="110000"/>
              </a:lnSpc>
              <a:buFontTx/>
              <a:buNone/>
            </a:pPr>
            <a:r>
              <a:rPr lang="en-US" b="1" dirty="0">
                <a:latin typeface="Courier New" pitchFamily="49" charset="0"/>
              </a:rPr>
              <a:t>A[2]</a:t>
            </a:r>
          </a:p>
          <a:p>
            <a:pPr>
              <a:lnSpc>
                <a:spcPct val="110000"/>
              </a:lnSpc>
            </a:pPr>
            <a:endParaRPr lang="en-US" b="1" dirty="0">
              <a:latin typeface="Courier New" pitchFamily="49" charset="0"/>
            </a:endParaRPr>
          </a:p>
          <a:p>
            <a:pPr>
              <a:lnSpc>
                <a:spcPct val="110000"/>
              </a:lnSpc>
            </a:pPr>
            <a:endParaRPr lang="en-US" b="1" dirty="0">
              <a:latin typeface="Courier New" pitchFamily="49" charset="0"/>
            </a:endParaRPr>
          </a:p>
          <a:p>
            <a:pPr>
              <a:lnSpc>
                <a:spcPct val="110000"/>
              </a:lnSpc>
              <a:buFontTx/>
              <a:buNone/>
            </a:pPr>
            <a:r>
              <a:rPr lang="en-US" b="1" dirty="0">
                <a:latin typeface="Courier New" pitchFamily="49" charset="0"/>
              </a:rPr>
              <a:t>A[3]</a:t>
            </a:r>
          </a:p>
          <a:p>
            <a:pPr>
              <a:lnSpc>
                <a:spcPct val="110000"/>
              </a:lnSpc>
            </a:pPr>
            <a:endParaRPr lang="en-US" b="1" dirty="0">
              <a:latin typeface="Courier New" pitchFamily="49" charset="0"/>
            </a:endParaRPr>
          </a:p>
        </p:txBody>
      </p:sp>
      <p:sp>
        <p:nvSpPr>
          <p:cNvPr id="22546" name="Text Box 63"/>
          <p:cNvSpPr txBox="1">
            <a:spLocks noChangeArrowheads="1"/>
          </p:cNvSpPr>
          <p:nvPr/>
        </p:nvSpPr>
        <p:spPr bwMode="auto">
          <a:xfrm>
            <a:off x="5775325" y="3497263"/>
            <a:ext cx="1098550" cy="1920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5pPr>
            <a:lvl6pPr marL="2514600" indent="-228600" eaLnBrk="0" fontAlgn="base" latinLnBrk="1" hangingPunct="0">
              <a:spcBef>
                <a:spcPct val="20000"/>
              </a:spcBef>
              <a:spcAft>
                <a:spcPct val="0"/>
              </a:spcAft>
              <a:buChar char="•"/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6pPr>
            <a:lvl7pPr marL="2971800" indent="-228600" eaLnBrk="0" fontAlgn="base" latinLnBrk="1" hangingPunct="0">
              <a:spcBef>
                <a:spcPct val="20000"/>
              </a:spcBef>
              <a:spcAft>
                <a:spcPct val="0"/>
              </a:spcAft>
              <a:buChar char="•"/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7pPr>
            <a:lvl8pPr marL="3429000" indent="-228600" eaLnBrk="0" fontAlgn="base" latinLnBrk="1" hangingPunct="0">
              <a:spcBef>
                <a:spcPct val="20000"/>
              </a:spcBef>
              <a:spcAft>
                <a:spcPct val="0"/>
              </a:spcAft>
              <a:buChar char="•"/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8pPr>
            <a:lvl9pPr marL="3886200" indent="-228600" eaLnBrk="0" fontAlgn="base" latinLnBrk="1" hangingPunct="0">
              <a:spcBef>
                <a:spcPct val="20000"/>
              </a:spcBef>
              <a:spcAft>
                <a:spcPct val="0"/>
              </a:spcAft>
              <a:buChar char="•"/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9pPr>
          </a:lstStyle>
          <a:p>
            <a:pPr eaLnBrk="1" hangingPunct="1">
              <a:buFontTx/>
              <a:buNone/>
            </a:pPr>
            <a:r>
              <a:rPr lang="en-US" sz="12000">
                <a:latin typeface="Courier New" pitchFamily="49" charset="0"/>
              </a:rPr>
              <a:t>{</a:t>
            </a:r>
          </a:p>
        </p:txBody>
      </p:sp>
      <p:sp>
        <p:nvSpPr>
          <p:cNvPr id="22547" name="Text Box 64"/>
          <p:cNvSpPr txBox="1">
            <a:spLocks noChangeArrowheads="1"/>
          </p:cNvSpPr>
          <p:nvPr/>
        </p:nvSpPr>
        <p:spPr bwMode="auto">
          <a:xfrm>
            <a:off x="5776913" y="4676775"/>
            <a:ext cx="1098550" cy="1920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5pPr>
            <a:lvl6pPr marL="2514600" indent="-228600" eaLnBrk="0" fontAlgn="base" latinLnBrk="1" hangingPunct="0">
              <a:spcBef>
                <a:spcPct val="20000"/>
              </a:spcBef>
              <a:spcAft>
                <a:spcPct val="0"/>
              </a:spcAft>
              <a:buChar char="•"/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6pPr>
            <a:lvl7pPr marL="2971800" indent="-228600" eaLnBrk="0" fontAlgn="base" latinLnBrk="1" hangingPunct="0">
              <a:spcBef>
                <a:spcPct val="20000"/>
              </a:spcBef>
              <a:spcAft>
                <a:spcPct val="0"/>
              </a:spcAft>
              <a:buChar char="•"/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7pPr>
            <a:lvl8pPr marL="3429000" indent="-228600" eaLnBrk="0" fontAlgn="base" latinLnBrk="1" hangingPunct="0">
              <a:spcBef>
                <a:spcPct val="20000"/>
              </a:spcBef>
              <a:spcAft>
                <a:spcPct val="0"/>
              </a:spcAft>
              <a:buChar char="•"/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8pPr>
            <a:lvl9pPr marL="3886200" indent="-228600" eaLnBrk="0" fontAlgn="base" latinLnBrk="1" hangingPunct="0">
              <a:spcBef>
                <a:spcPct val="20000"/>
              </a:spcBef>
              <a:spcAft>
                <a:spcPct val="0"/>
              </a:spcAft>
              <a:buChar char="•"/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9pPr>
          </a:lstStyle>
          <a:p>
            <a:pPr eaLnBrk="1" hangingPunct="1">
              <a:buFontTx/>
              <a:buNone/>
            </a:pPr>
            <a:r>
              <a:rPr lang="en-US" sz="12000">
                <a:latin typeface="Courier New" pitchFamily="49" charset="0"/>
              </a:rPr>
              <a:t>{</a:t>
            </a:r>
          </a:p>
        </p:txBody>
      </p:sp>
      <p:sp>
        <p:nvSpPr>
          <p:cNvPr id="22548" name="Text Box 65"/>
          <p:cNvSpPr txBox="1">
            <a:spLocks noChangeArrowheads="1"/>
          </p:cNvSpPr>
          <p:nvPr/>
        </p:nvSpPr>
        <p:spPr bwMode="auto">
          <a:xfrm>
            <a:off x="5775325" y="2303463"/>
            <a:ext cx="1098550" cy="1920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5pPr>
            <a:lvl6pPr marL="2514600" indent="-228600" eaLnBrk="0" fontAlgn="base" latinLnBrk="1" hangingPunct="0">
              <a:spcBef>
                <a:spcPct val="20000"/>
              </a:spcBef>
              <a:spcAft>
                <a:spcPct val="0"/>
              </a:spcAft>
              <a:buChar char="•"/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6pPr>
            <a:lvl7pPr marL="2971800" indent="-228600" eaLnBrk="0" fontAlgn="base" latinLnBrk="1" hangingPunct="0">
              <a:spcBef>
                <a:spcPct val="20000"/>
              </a:spcBef>
              <a:spcAft>
                <a:spcPct val="0"/>
              </a:spcAft>
              <a:buChar char="•"/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7pPr>
            <a:lvl8pPr marL="3429000" indent="-228600" eaLnBrk="0" fontAlgn="base" latinLnBrk="1" hangingPunct="0">
              <a:spcBef>
                <a:spcPct val="20000"/>
              </a:spcBef>
              <a:spcAft>
                <a:spcPct val="0"/>
              </a:spcAft>
              <a:buChar char="•"/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8pPr>
            <a:lvl9pPr marL="3886200" indent="-228600" eaLnBrk="0" fontAlgn="base" latinLnBrk="1" hangingPunct="0">
              <a:spcBef>
                <a:spcPct val="20000"/>
              </a:spcBef>
              <a:spcAft>
                <a:spcPct val="0"/>
              </a:spcAft>
              <a:buChar char="•"/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9pPr>
          </a:lstStyle>
          <a:p>
            <a:pPr eaLnBrk="1" hangingPunct="1">
              <a:buFontTx/>
              <a:buNone/>
            </a:pPr>
            <a:r>
              <a:rPr lang="en-US" sz="12000">
                <a:latin typeface="Courier New" pitchFamily="49" charset="0"/>
              </a:rPr>
              <a:t>{</a:t>
            </a:r>
          </a:p>
        </p:txBody>
      </p:sp>
      <p:sp>
        <p:nvSpPr>
          <p:cNvPr id="22549" name="Text Box 66"/>
          <p:cNvSpPr txBox="1">
            <a:spLocks noChangeArrowheads="1"/>
          </p:cNvSpPr>
          <p:nvPr/>
        </p:nvSpPr>
        <p:spPr bwMode="auto">
          <a:xfrm>
            <a:off x="2457653" y="2474913"/>
            <a:ext cx="2703241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5pPr>
            <a:lvl6pPr marL="2514600" indent="-228600" eaLnBrk="0" fontAlgn="base" latinLnBrk="1" hangingPunct="0">
              <a:spcBef>
                <a:spcPct val="20000"/>
              </a:spcBef>
              <a:spcAft>
                <a:spcPct val="0"/>
              </a:spcAft>
              <a:buChar char="•"/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6pPr>
            <a:lvl7pPr marL="2971800" indent="-228600" eaLnBrk="0" fontAlgn="base" latinLnBrk="1" hangingPunct="0">
              <a:spcBef>
                <a:spcPct val="20000"/>
              </a:spcBef>
              <a:spcAft>
                <a:spcPct val="0"/>
              </a:spcAft>
              <a:buChar char="•"/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7pPr>
            <a:lvl8pPr marL="3429000" indent="-228600" eaLnBrk="0" fontAlgn="base" latinLnBrk="1" hangingPunct="0">
              <a:spcBef>
                <a:spcPct val="20000"/>
              </a:spcBef>
              <a:spcAft>
                <a:spcPct val="0"/>
              </a:spcAft>
              <a:buChar char="•"/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8pPr>
            <a:lvl9pPr marL="3886200" indent="-228600" eaLnBrk="0" fontAlgn="base" latinLnBrk="1" hangingPunct="0">
              <a:spcBef>
                <a:spcPct val="20000"/>
              </a:spcBef>
              <a:spcAft>
                <a:spcPct val="0"/>
              </a:spcAft>
              <a:buChar char="•"/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9pPr>
          </a:lstStyle>
          <a:p>
            <a:pPr eaLnBrk="1" hangingPunct="1">
              <a:buFontTx/>
              <a:buNone/>
            </a:pPr>
            <a:r>
              <a:rPr lang="en-US" sz="2000" b="0" dirty="0"/>
              <a:t>A is an array of size 4.</a:t>
            </a:r>
          </a:p>
          <a:p>
            <a:pPr eaLnBrk="1" hangingPunct="1"/>
            <a:endParaRPr lang="en-US" sz="2000" b="0" dirty="0"/>
          </a:p>
          <a:p>
            <a:pPr eaLnBrk="1" hangingPunct="1">
              <a:buFontTx/>
              <a:buNone/>
            </a:pPr>
            <a:r>
              <a:rPr lang="en-US" sz="2000" b="0" dirty="0"/>
              <a:t>Each element of A is</a:t>
            </a:r>
          </a:p>
          <a:p>
            <a:pPr eaLnBrk="1" hangingPunct="1">
              <a:buFontTx/>
              <a:buNone/>
            </a:pPr>
            <a:r>
              <a:rPr lang="en-US" sz="2000" b="0" dirty="0"/>
              <a:t>an array of 3 chars</a:t>
            </a:r>
          </a:p>
        </p:txBody>
      </p:sp>
      <p:sp>
        <p:nvSpPr>
          <p:cNvPr id="22550" name="Text Box 65"/>
          <p:cNvSpPr txBox="1">
            <a:spLocks noChangeArrowheads="1"/>
          </p:cNvSpPr>
          <p:nvPr/>
        </p:nvSpPr>
        <p:spPr bwMode="auto">
          <a:xfrm>
            <a:off x="5738813" y="1066800"/>
            <a:ext cx="1098550" cy="1920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5pPr>
            <a:lvl6pPr marL="2514600" indent="-228600" eaLnBrk="0" fontAlgn="base" latinLnBrk="1" hangingPunct="0">
              <a:spcBef>
                <a:spcPct val="20000"/>
              </a:spcBef>
              <a:spcAft>
                <a:spcPct val="0"/>
              </a:spcAft>
              <a:buChar char="•"/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6pPr>
            <a:lvl7pPr marL="2971800" indent="-228600" eaLnBrk="0" fontAlgn="base" latinLnBrk="1" hangingPunct="0">
              <a:spcBef>
                <a:spcPct val="20000"/>
              </a:spcBef>
              <a:spcAft>
                <a:spcPct val="0"/>
              </a:spcAft>
              <a:buChar char="•"/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7pPr>
            <a:lvl8pPr marL="3429000" indent="-228600" eaLnBrk="0" fontAlgn="base" latinLnBrk="1" hangingPunct="0">
              <a:spcBef>
                <a:spcPct val="20000"/>
              </a:spcBef>
              <a:spcAft>
                <a:spcPct val="0"/>
              </a:spcAft>
              <a:buChar char="•"/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8pPr>
            <a:lvl9pPr marL="3886200" indent="-228600" eaLnBrk="0" fontAlgn="base" latinLnBrk="1" hangingPunct="0">
              <a:spcBef>
                <a:spcPct val="20000"/>
              </a:spcBef>
              <a:spcAft>
                <a:spcPct val="0"/>
              </a:spcAft>
              <a:buChar char="•"/>
              <a:defRPr kumimoji="1">
                <a:solidFill>
                  <a:schemeClr val="tx1"/>
                </a:solidFill>
                <a:latin typeface="Arial" charset="0"/>
                <a:ea typeface="굴림" pitchFamily="34" charset="-127"/>
              </a:defRPr>
            </a:lvl9pPr>
          </a:lstStyle>
          <a:p>
            <a:pPr eaLnBrk="1" hangingPunct="1">
              <a:buFontTx/>
              <a:buNone/>
            </a:pPr>
            <a:r>
              <a:rPr lang="en-US" sz="12000">
                <a:latin typeface="Courier New" pitchFamily="49" charset="0"/>
              </a:rPr>
              <a:t>{</a:t>
            </a:r>
          </a:p>
        </p:txBody>
      </p:sp>
    </p:spTree>
    <p:extLst>
      <p:ext uri="{BB962C8B-B14F-4D97-AF65-F5344CB8AC3E}">
        <p14:creationId xmlns:p14="http://schemas.microsoft.com/office/powerpoint/2010/main" val="2958334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theme/theme1.xml><?xml version="1.0" encoding="utf-8"?>
<a:theme xmlns:a="http://schemas.openxmlformats.org/drawingml/2006/main" name="6_PresenterMedia.com Animated Theme">
  <a:themeElements>
    <a:clrScheme name="countdown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4F64BD"/>
      </a:accent2>
      <a:accent3>
        <a:srgbClr val="4F59BD"/>
      </a:accent3>
      <a:accent4>
        <a:srgbClr val="4C99C0"/>
      </a:accent4>
      <a:accent5>
        <a:srgbClr val="1F497D"/>
      </a:accent5>
      <a:accent6>
        <a:srgbClr val="F79646"/>
      </a:accent6>
      <a:hlink>
        <a:srgbClr val="FAC08F"/>
      </a:hlink>
      <a:folHlink>
        <a:srgbClr val="974806"/>
      </a:folHlink>
    </a:clrScheme>
    <a:fontScheme name="Angles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微软雅黑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ＭＳ Ｐゴシック"/>
        <a:font script="Hang" typeface="맑은 고딕"/>
        <a:font script="Hans" typeface="隶书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_PresenterMedia.com Static Theme">
  <a:themeElements>
    <a:clrScheme name="countdown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4F64BD"/>
      </a:accent2>
      <a:accent3>
        <a:srgbClr val="4F59BD"/>
      </a:accent3>
      <a:accent4>
        <a:srgbClr val="4C99C0"/>
      </a:accent4>
      <a:accent5>
        <a:srgbClr val="1F497D"/>
      </a:accent5>
      <a:accent6>
        <a:srgbClr val="F79646"/>
      </a:accent6>
      <a:hlink>
        <a:srgbClr val="FAC08F"/>
      </a:hlink>
      <a:folHlink>
        <a:srgbClr val="974806"/>
      </a:folHlink>
    </a:clrScheme>
    <a:fontScheme name="Angles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微软雅黑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ＭＳ Ｐゴシック"/>
        <a:font script="Hang" typeface="맑은 고딕"/>
        <a:font script="Hans" typeface="隶书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autumn_abstract_2010</Template>
  <TotalTime>3036</TotalTime>
  <Words>533</Words>
  <Application>Microsoft Office PowerPoint</Application>
  <PresentationFormat>On-screen Show (4:3)</PresentationFormat>
  <Paragraphs>101</Paragraphs>
  <Slides>15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  <vt:variant>
        <vt:lpstr>Custom Shows</vt:lpstr>
      </vt:variant>
      <vt:variant>
        <vt:i4>1</vt:i4>
      </vt:variant>
    </vt:vector>
  </HeadingPairs>
  <TitlesOfParts>
    <vt:vector size="18" baseType="lpstr">
      <vt:lpstr>6_PresenterMedia.com Animated Theme</vt:lpstr>
      <vt:lpstr>2_PresenterMedia.com Static Theme</vt:lpstr>
      <vt:lpstr>C++: Arrays</vt:lpstr>
      <vt:lpstr>Introduction</vt:lpstr>
      <vt:lpstr>Declaring Arrays</vt:lpstr>
      <vt:lpstr>C++ Arrays start at 0 !!!!!!!</vt:lpstr>
      <vt:lpstr>PowerPoint Presentation</vt:lpstr>
      <vt:lpstr>Array Subscripts</vt:lpstr>
      <vt:lpstr>Initialization</vt:lpstr>
      <vt:lpstr>Multiple-Subscripted Arrays</vt:lpstr>
      <vt:lpstr>Memory Organization</vt:lpstr>
      <vt:lpstr>Initialize a Multiple-Subscripted Array</vt:lpstr>
      <vt:lpstr>Exercise 1</vt:lpstr>
      <vt:lpstr>Exercise 2</vt:lpstr>
      <vt:lpstr>Exercise 3</vt:lpstr>
      <vt:lpstr>Exercise 4</vt:lpstr>
      <vt:lpstr>Any Questions?</vt:lpstr>
      <vt:lpstr>Custom Show 1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Bubble Sort</dc:title>
  <dc:creator>Ha Synh</dc:creator>
  <cp:lastModifiedBy>Huy Hung</cp:lastModifiedBy>
  <cp:revision>151</cp:revision>
  <cp:lastPrinted>1998-09-15T17:57:57Z</cp:lastPrinted>
  <dcterms:created xsi:type="dcterms:W3CDTF">1999-07-26T21:29:53Z</dcterms:created>
  <dcterms:modified xsi:type="dcterms:W3CDTF">2014-09-28T18:50:03Z</dcterms:modified>
  <cp:category>DSA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isposition">
    <vt:r8>1</vt:r8>
  </property>
</Properties>
</file>

<file path=docProps/thumbnail.jpeg>
</file>